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2" r:id="rId7"/>
    <p:sldMasterId id="2147483676" r:id="rId8"/>
    <p:sldMasterId id="2147483686" r:id="rId9"/>
    <p:sldMasterId id="2147483688" r:id="rId10"/>
    <p:sldMasterId id="2147483690" r:id="rId11"/>
  </p:sldMasterIdLst>
  <p:notesMasterIdLst>
    <p:notesMasterId r:id="rId33"/>
  </p:notesMasterIdLst>
  <p:sldIdLst>
    <p:sldId id="281" r:id="rId12"/>
    <p:sldId id="277" r:id="rId13"/>
    <p:sldId id="279" r:id="rId14"/>
    <p:sldId id="282" r:id="rId15"/>
    <p:sldId id="257" r:id="rId16"/>
    <p:sldId id="271" r:id="rId17"/>
    <p:sldId id="283" r:id="rId18"/>
    <p:sldId id="284" r:id="rId19"/>
    <p:sldId id="280" r:id="rId20"/>
    <p:sldId id="258" r:id="rId21"/>
    <p:sldId id="260" r:id="rId22"/>
    <p:sldId id="276" r:id="rId23"/>
    <p:sldId id="285" r:id="rId24"/>
    <p:sldId id="259" r:id="rId25"/>
    <p:sldId id="262" r:id="rId26"/>
    <p:sldId id="263" r:id="rId27"/>
    <p:sldId id="264" r:id="rId28"/>
    <p:sldId id="265" r:id="rId29"/>
    <p:sldId id="266" r:id="rId30"/>
    <p:sldId id="267" r:id="rId31"/>
    <p:sldId id="26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BD7CA-49FA-4727-9685-E70D4ECA813F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4ED03-E374-4305-AEA6-5FE8F394F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092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9395-C908-4513-B4BB-46CEBC8C7479}" type="datetime1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A.Konoplyanik, ENERGETIKA-XXI, SPB, 29.11.2013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8BD2-F387-46EA-979E-D827DEE87807}" type="datetime1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A.Konoplyanik, ENERGETIKA-XXI, SPB, 29.11.2013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821B-FBFB-4ED5-B517-6867D2BDB9E0}" type="datetime1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A.Konoplyanik, ENERGETIKA-XXI, SPB, 29.11.2013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392E-5FC2-4E3B-AA90-926E25B2130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A.Konoplyanik, ENERGETIKA-XXI, SPB, 29.11.2013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5B35-1CDB-4E2B-B527-910DF36D0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07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7BBE-2468-4508-AEE6-881A657B3C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A.Konoplyanik, ENERGETIKA-XXI, SPB, 29.11.2013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5B35-1CDB-4E2B-B527-910DF36D0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07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99AF-972C-4E49-8526-0626B80616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A.Konoplyanik, ENERGETIKA-XXI, SPB, 29.11.2013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5B35-1CDB-4E2B-B527-910DF36D0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07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F1AC-CDF8-4D7C-85AD-8208A74FB2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A.Konoplyanik, ENERGETIKA-XXI, SPB, 29.11.2013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5B35-1CDB-4E2B-B527-910DF36D0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07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0D37-FF50-4F0A-B9F4-25C7D34E9E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A.Konoplyanik, ENERGETIKA-XXI, SPB, 29.11.2013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5B35-1CDB-4E2B-B527-910DF36D0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07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09BF-10AD-451F-B3CA-FBDC3C200E0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A.Konoplyanik, ENERGETIKA-XXI, SPB, 29.11.2013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5B35-1CDB-4E2B-B527-910DF36D0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07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9A6D-A0E8-4EF3-B164-4CFB8B2FF3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A.Konoplyanik, ENERGETIKA-XXI, SPB, 29.11.2013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5B35-1CDB-4E2B-B527-910DF36D0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709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B0F5-544C-4DA3-B5D7-DC35A22723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A.Konoplyanik, ENERGETIKA-XXI, SPB, 29.11.2013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5B35-1CDB-4E2B-B527-910DF36D0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70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5171-A138-412C-9A45-A347F5E60D12}" type="datetime1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A.Konoplyanik, ENERGETIKA-XXI, SPB, 29.11.2013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C637-468E-4F31-8338-B0755420AA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A.Konoplyanik, ENERGETIKA-XXI, SPB, 29.11.2013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5B35-1CDB-4E2B-B527-910DF36D0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07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1171-F06D-4AA4-ABD8-549E14AAF2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A.Konoplyanik, ENERGETIKA-XXI, SPB, 29.11.2013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5B35-1CDB-4E2B-B527-910DF36D0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76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4169A-B3FC-4CFB-9060-430ED0D3EC4F}" type="datetime1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A.Konoplyanik, ENERGETIKA-XXI, SPB, 29.11.2013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1FAE-38EE-4990-93EE-FC84F8D4D2DD}" type="datetime1">
              <a:rPr lang="ru-RU" smtClean="0"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A.Konoplyanik, ENERGETIKA-XXI, SPB, 29.11.2013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232D-7219-4467-9837-96A2FA813410}" type="datetime1">
              <a:rPr lang="ru-RU" smtClean="0"/>
              <a:t>02.12.2013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A.Konoplyanik, ENERGETIKA-XXI, SPB, 29.11.2013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A9E1-C675-4F6B-92DB-057A4A7184E5}" type="datetime1">
              <a:rPr lang="ru-RU" smtClean="0"/>
              <a:t>02.12.2013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A.Konoplyanik, ENERGETIKA-XXI, SPB, 29.11.2013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3C7F-8257-4186-A2D2-FD846D231293}" type="datetime1">
              <a:rPr lang="ru-RU" smtClean="0"/>
              <a:t>02.12.2013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A.Konoplyanik, ENERGETIKA-XXI, SPB, 29.11.2013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0151-E13E-4C1E-BAB8-50E92174EA7C}" type="datetime1">
              <a:rPr lang="ru-RU" smtClean="0"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A.Konoplyanik, ENERGETIKA-XXI, SPB, 29.11.2013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5844-5740-4084-8DEB-A249B154DC87}" type="datetime1">
              <a:rPr lang="ru-RU" smtClean="0"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A.Konoplyanik, ENERGETIKA-XXI, SPB, 29.11.2013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76621-9A77-40BD-9705-4CEBF5DAE80A}" type="datetime1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A.Konoplyanik, ENERGETIKA-XXI, SPB, 29.11.2013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9B02C-797C-465F-A6E2-20DCCC44F4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A.Konoplyanik, ENERGETIKA-XXI, SPB, 29.11.2013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25B35-1CDB-4E2B-B527-910DF36D0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5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3DC0F-D6C8-4E53-8824-0675012B488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A.Konoplyanik, ENERGETIKA-XXI, SPB, 29.11.2013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25B35-1CDB-4E2B-B527-910DF36D0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5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800B6-4D89-4A58-96F1-4EFA2A46E7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A.Konoplyanik, ENERGETIKA-XXI, SPB, 29.11.2013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25B35-1CDB-4E2B-B527-910DF36D0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5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C0334-EEF0-477D-93F9-59D4129B97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A.Konoplyanik, ENERGETIKA-XXI, SPB, 29.11.2013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25B35-1CDB-4E2B-B527-910DF36D0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5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B4304-C698-4B6C-8C66-2B3AC993E0E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A.Konoplyanik, ENERGETIKA-XXI, SPB, 29.11.2013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25B35-1CDB-4E2B-B527-910DF36D0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5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958B7-B91D-4DA4-8565-9E6DF52C18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A.Konoplyanik, ENERGETIKA-XXI, SPB, 29.11.2013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25B35-1CDB-4E2B-B527-910DF36D0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5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475F1-79CB-4557-838B-6AC2905740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A.Konoplyanik, ENERGETIKA-XXI, SPB, 29.11.2013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25B35-1CDB-4E2B-B527-910DF36D0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5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0B5DB-8105-4F60-A730-A08CC2BA11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A.Konoplyanik, ENERGETIKA-XXI, SPB, 29.11.2013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25B35-1CDB-4E2B-B527-910DF36D0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5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3AB02-687A-49CB-9C83-A93124BB8D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A.Konoplyanik, ENERGETIKA-XXI, SPB, 29.11.2013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25B35-1CDB-4E2B-B527-910DF36D0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5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866CA-B88A-44CD-94F3-743710AAA4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A.Konoplyanik, ENERGETIKA-XXI, SPB, 29.11.2013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25B35-1CDB-4E2B-B527-910DF36D0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5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-27384"/>
            <a:ext cx="8712968" cy="3614916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Российский газ: Сотрудничество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 странами ЕС и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АТР -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эволюция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подходов</a:t>
            </a:r>
            <a:b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Russian gas: cooperation with </a:t>
            </a:r>
            <a:r>
              <a:rPr lang="en-US" sz="36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 &amp; Asia </a:t>
            </a:r>
            <a:r>
              <a:rPr lang="en-US" sz="36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Pacific - evolution </a:t>
            </a:r>
            <a:r>
              <a:rPr lang="en-US" sz="36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</a:t>
            </a:r>
            <a:r>
              <a:rPr lang="en-US" sz="36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</a:t>
            </a:r>
            <a:endParaRPr lang="ru-RU" sz="36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157192"/>
            <a:ext cx="8784976" cy="1656184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Presentation at Plenary Session 2 “New Choice of Russia: domestic market or export-oriented policy, East or </a:t>
            </a:r>
            <a:r>
              <a:rPr lang="en-US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West?”. </a:t>
            </a:r>
            <a:r>
              <a:rPr lang="en-US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VI International Conference “ENERGETIKA XXI: economy, policy, ecology” “Russian energy: choice for XXI century strategy”,</a:t>
            </a:r>
            <a:br>
              <a:rPr lang="en-US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Saint-Petersburg, 29 November 2013</a:t>
            </a:r>
            <a:endParaRPr lang="ru-RU" sz="2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3587532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79646">
                    <a:lumMod val="75000"/>
                  </a:srgbClr>
                </a:solidFill>
              </a:rPr>
              <a:t>Prof. Dr. Andrey </a:t>
            </a:r>
            <a:r>
              <a:rPr lang="en-US" sz="2400" b="1" dirty="0" err="1" smtClean="0">
                <a:solidFill>
                  <a:srgbClr val="F79646">
                    <a:lumMod val="75000"/>
                  </a:srgbClr>
                </a:solidFill>
              </a:rPr>
              <a:t>A.Konoplyanik</a:t>
            </a:r>
            <a:r>
              <a:rPr lang="en-US" sz="2400" b="1" dirty="0" smtClean="0">
                <a:solidFill>
                  <a:srgbClr val="F79646">
                    <a:lumMod val="75000"/>
                  </a:srgbClr>
                </a:solidFill>
              </a:rPr>
              <a:t>,</a:t>
            </a:r>
          </a:p>
          <a:p>
            <a:pPr algn="ctr"/>
            <a:r>
              <a:rPr lang="en-US" b="1" dirty="0" smtClean="0">
                <a:solidFill>
                  <a:srgbClr val="F79646">
                    <a:lumMod val="75000"/>
                  </a:srgbClr>
                </a:solidFill>
              </a:rPr>
              <a:t>Advisor to Director General, Gazprom export LLC,</a:t>
            </a:r>
          </a:p>
          <a:p>
            <a:pPr algn="ctr"/>
            <a:r>
              <a:rPr lang="en-US" b="1" dirty="0" smtClean="0">
                <a:solidFill>
                  <a:srgbClr val="F79646">
                    <a:lumMod val="75000"/>
                  </a:srgbClr>
                </a:solidFill>
              </a:rPr>
              <a:t>Professor, Chair “International Oil &amp; Gas Business”, </a:t>
            </a:r>
            <a:br>
              <a:rPr lang="en-US" b="1" dirty="0" smtClean="0">
                <a:solidFill>
                  <a:srgbClr val="F79646">
                    <a:lumMod val="75000"/>
                  </a:srgbClr>
                </a:solidFill>
              </a:rPr>
            </a:br>
            <a:r>
              <a:rPr lang="en-US" b="1" dirty="0" smtClean="0">
                <a:solidFill>
                  <a:srgbClr val="F79646">
                    <a:lumMod val="75000"/>
                  </a:srgbClr>
                </a:solidFill>
              </a:rPr>
              <a:t>Russian State </a:t>
            </a:r>
            <a:r>
              <a:rPr lang="en-US" b="1" dirty="0" err="1" smtClean="0">
                <a:solidFill>
                  <a:srgbClr val="F79646">
                    <a:lumMod val="75000"/>
                  </a:srgbClr>
                </a:solidFill>
              </a:rPr>
              <a:t>Gubkin</a:t>
            </a:r>
            <a:r>
              <a:rPr lang="en-US" b="1" dirty="0" smtClean="0">
                <a:solidFill>
                  <a:srgbClr val="F79646">
                    <a:lumMod val="75000"/>
                  </a:srgbClr>
                </a:solidFill>
              </a:rPr>
              <a:t> Oil &amp; Gas University</a:t>
            </a:r>
          </a:p>
          <a:p>
            <a:pPr algn="ctr"/>
            <a:r>
              <a:rPr lang="en-US" b="1" dirty="0" smtClean="0">
                <a:solidFill>
                  <a:srgbClr val="F79646">
                    <a:lumMod val="75000"/>
                  </a:srgbClr>
                </a:solidFill>
              </a:rPr>
              <a:t>www.konoplyanik.ru</a:t>
            </a:r>
            <a:endParaRPr lang="ru-RU" b="1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3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936104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RUS model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Asia Pacific: proactive approach?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4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Adaptation of the model which is not in place and is just being developed</a:t>
            </a:r>
          </a:p>
          <a:p>
            <a:r>
              <a:rPr lang="en-US" dirty="0" smtClean="0"/>
              <a:t>From </a:t>
            </a:r>
            <a:r>
              <a:rPr lang="en-US" b="1" dirty="0" smtClean="0">
                <a:solidFill>
                  <a:srgbClr val="C00000"/>
                </a:solidFill>
              </a:rPr>
              <a:t>single</a:t>
            </a:r>
            <a:r>
              <a:rPr lang="en-US" dirty="0" smtClean="0"/>
              <a:t> transportation route </a:t>
            </a:r>
            <a:r>
              <a:rPr lang="en-US" dirty="0"/>
              <a:t>(pipeline to China</a:t>
            </a:r>
            <a:r>
              <a:rPr lang="en-US" dirty="0" smtClean="0"/>
              <a:t>)/economic model (one exported good) to </a:t>
            </a:r>
            <a:r>
              <a:rPr lang="en-US" b="1" dirty="0" smtClean="0">
                <a:solidFill>
                  <a:srgbClr val="C00000"/>
                </a:solidFill>
              </a:rPr>
              <a:t>multiple</a:t>
            </a:r>
            <a:r>
              <a:rPr lang="en-US" dirty="0" smtClean="0"/>
              <a:t>:</a:t>
            </a:r>
          </a:p>
          <a:p>
            <a:pPr lvl="1"/>
            <a:r>
              <a:rPr lang="en-US" b="1" i="1" dirty="0" smtClean="0">
                <a:solidFill>
                  <a:srgbClr val="C00000"/>
                </a:solidFill>
              </a:rPr>
              <a:t>Oil: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from transportation of crude to also </a:t>
            </a:r>
            <a:r>
              <a:rPr lang="en-US" dirty="0" err="1" smtClean="0"/>
              <a:t>dev’t</a:t>
            </a:r>
            <a:r>
              <a:rPr lang="en-US" dirty="0" smtClean="0"/>
              <a:t> of petrochemical cluster in East Siberia (PP) =&gt; demand for innovations, infrastructure &amp; industrial development of East Siberia + PP price rent</a:t>
            </a:r>
          </a:p>
          <a:p>
            <a:pPr lvl="1"/>
            <a:r>
              <a:rPr lang="en-US" b="1" i="1" dirty="0" smtClean="0">
                <a:solidFill>
                  <a:srgbClr val="C00000"/>
                </a:solidFill>
              </a:rPr>
              <a:t>Gas:</a:t>
            </a:r>
            <a:r>
              <a:rPr lang="en-US" dirty="0" smtClean="0"/>
              <a:t> from pipeline to China (Gazprom) to both pipeline and/or series of LNG plants (GP + Independents): Sakhalin-2 (Gazprom) + Sakhalin-1 (</a:t>
            </a:r>
            <a:r>
              <a:rPr lang="en-US" dirty="0" err="1" smtClean="0"/>
              <a:t>Rosneft</a:t>
            </a:r>
            <a:r>
              <a:rPr lang="en-US" dirty="0" smtClean="0"/>
              <a:t>) + Vladivostok LNG (Gazprom) + </a:t>
            </a:r>
            <a:r>
              <a:rPr lang="en-US" dirty="0" err="1" smtClean="0"/>
              <a:t>Yamal</a:t>
            </a:r>
            <a:r>
              <a:rPr lang="en-US" dirty="0" smtClean="0"/>
              <a:t> LNG(</a:t>
            </a:r>
            <a:r>
              <a:rPr lang="en-US" dirty="0" err="1" smtClean="0"/>
              <a:t>Novatek</a:t>
            </a:r>
            <a:r>
              <a:rPr lang="en-US" dirty="0" smtClean="0"/>
              <a:t>) +…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79712" y="6520259"/>
            <a:ext cx="5400600" cy="365125"/>
          </a:xfrm>
        </p:spPr>
        <p:txBody>
          <a:bodyPr/>
          <a:lstStyle/>
          <a:p>
            <a:r>
              <a:rPr lang="en-GB" dirty="0" err="1" smtClean="0"/>
              <a:t>A.Konoplyanik</a:t>
            </a:r>
            <a:r>
              <a:rPr lang="en-GB" dirty="0" smtClean="0"/>
              <a:t>, ENERGETIKA-XXI, SPB, 29.11.2013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9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50106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 options of Russian gas export to China: which price is higher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47260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Export by </a:t>
            </a:r>
            <a:r>
              <a:rPr lang="en-US" b="1" i="1" dirty="0">
                <a:solidFill>
                  <a:srgbClr val="FF0000"/>
                </a:solidFill>
              </a:rPr>
              <a:t>pipeline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Delivery point: cross-border RF-China (North-West of China) </a:t>
            </a:r>
          </a:p>
          <a:p>
            <a:pPr lvl="1"/>
            <a:r>
              <a:rPr lang="en-US" dirty="0"/>
              <a:t>Pricing: replacement value =&gt; replacing fuel = (</a:t>
            </a:r>
            <a:r>
              <a:rPr lang="en-US" dirty="0" err="1"/>
              <a:t>i</a:t>
            </a:r>
            <a:r>
              <a:rPr lang="en-US" dirty="0"/>
              <a:t>) coal or (ii) imported LNG</a:t>
            </a:r>
          </a:p>
          <a:p>
            <a:pPr lvl="1"/>
            <a:r>
              <a:rPr lang="en-US" dirty="0" smtClean="0"/>
              <a:t>Contract </a:t>
            </a:r>
            <a:r>
              <a:rPr lang="en-US" dirty="0"/>
              <a:t>price formula: </a:t>
            </a:r>
          </a:p>
          <a:p>
            <a:pPr lvl="2"/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coal-indexation (China) </a:t>
            </a:r>
            <a:r>
              <a:rPr lang="en-US" dirty="0" err="1"/>
              <a:t>vs</a:t>
            </a:r>
            <a:r>
              <a:rPr lang="en-US" dirty="0"/>
              <a:t> oil-indexation (</a:t>
            </a:r>
            <a:r>
              <a:rPr lang="en-US" dirty="0" smtClean="0"/>
              <a:t>RF/EU); </a:t>
            </a:r>
            <a:endParaRPr lang="en-US" dirty="0"/>
          </a:p>
          <a:p>
            <a:pPr lvl="2"/>
            <a:r>
              <a:rPr lang="en-US" dirty="0"/>
              <a:t>(ii) LNG CIF coast less transportation costs from SE to NW China (LNG price linked to JCC or HH)</a:t>
            </a:r>
          </a:p>
          <a:p>
            <a:r>
              <a:rPr lang="en-US" dirty="0"/>
              <a:t>Export by </a:t>
            </a:r>
            <a:r>
              <a:rPr lang="en-US" b="1" i="1" dirty="0">
                <a:solidFill>
                  <a:srgbClr val="FF0000"/>
                </a:solidFill>
              </a:rPr>
              <a:t>LNG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Delivery point: China coastal area (South-East China)</a:t>
            </a:r>
          </a:p>
          <a:p>
            <a:pPr lvl="1"/>
            <a:r>
              <a:rPr lang="en-US" dirty="0"/>
              <a:t>Pricing: replacement value =&gt; replacing fuel = imported LNG</a:t>
            </a:r>
          </a:p>
          <a:p>
            <a:pPr lvl="1"/>
            <a:r>
              <a:rPr lang="en-US" dirty="0"/>
              <a:t>Contract price formula: LNG CIF </a:t>
            </a:r>
            <a:r>
              <a:rPr lang="en-US" dirty="0" smtClean="0"/>
              <a:t>coast SE China</a:t>
            </a:r>
            <a:endParaRPr lang="en-US" dirty="0"/>
          </a:p>
          <a:p>
            <a:r>
              <a:rPr lang="en-US" dirty="0" smtClean="0"/>
              <a:t>=&gt; Russian LNG export price to China should be higher than pipeline export price due to specific configuration of Russia-China economic geography (?)</a:t>
            </a:r>
          </a:p>
          <a:p>
            <a:pPr lvl="1"/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A.Konoplyanik, ENERGETIKA-XXI, SPB, 29.11.2013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90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14422"/>
            <a:ext cx="8352928" cy="4143404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6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Thank you for your attention!</a:t>
            </a:r>
            <a:r>
              <a:rPr lang="ru-RU" sz="4000" b="1" dirty="0" smtClean="0">
                <a:solidFill>
                  <a:srgbClr val="006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4000" b="1" dirty="0" smtClean="0">
                <a:solidFill>
                  <a:srgbClr val="006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8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www.konoplyanik.ru</a:t>
            </a:r>
            <a:br>
              <a:rPr lang="en-US" sz="28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8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andrey@konoplyanik.ru</a:t>
            </a:r>
            <a:br>
              <a:rPr lang="en-US" sz="28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8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a.konoplyanik@gazpromexport.com</a:t>
            </a:r>
            <a:r>
              <a:rPr lang="en-US" sz="36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6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3600" b="1" dirty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99695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Reserve slides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A.Konoplyanik, ENERGETIKA-XXI, SPB, 29.11.2013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94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36104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 model for EU gas market: reactive approach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040560"/>
          </a:xfrm>
        </p:spPr>
        <p:txBody>
          <a:bodyPr>
            <a:normAutofit/>
          </a:bodyPr>
          <a:lstStyle/>
          <a:p>
            <a:r>
              <a:rPr lang="en-US" dirty="0" smtClean="0"/>
              <a:t>Reason </a:t>
            </a:r>
            <a:r>
              <a:rPr lang="en-US" dirty="0"/>
              <a:t>for changes: new gas world since </a:t>
            </a:r>
            <a:r>
              <a:rPr lang="en-US" dirty="0" smtClean="0"/>
              <a:t>2009: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b="1" dirty="0" smtClean="0"/>
              <a:t>Demand-side</a:t>
            </a:r>
            <a:r>
              <a:rPr lang="en-US" dirty="0" smtClean="0"/>
              <a:t> (economic crisis + subsidized RES + coal </a:t>
            </a:r>
            <a:r>
              <a:rPr lang="en-US" dirty="0" err="1" smtClean="0"/>
              <a:t>vs</a:t>
            </a:r>
            <a:r>
              <a:rPr lang="en-US" dirty="0" smtClean="0"/>
              <a:t> gas competition + reaction to high GP oil-indexed prices)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b="1" dirty="0" smtClean="0"/>
              <a:t>Supply-side</a:t>
            </a:r>
            <a:r>
              <a:rPr lang="en-US" dirty="0" smtClean="0"/>
              <a:t> (US shale gas revolution domino effects; Qatari “garbage gas” prior to Fukushima)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b="1" dirty="0" smtClean="0"/>
              <a:t>Institutional</a:t>
            </a:r>
            <a:r>
              <a:rPr lang="en-US" dirty="0" smtClean="0"/>
              <a:t> (3rd EU Energy Package)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b="1" dirty="0" smtClean="0"/>
              <a:t>Political</a:t>
            </a:r>
            <a:r>
              <a:rPr lang="en-US" dirty="0" smtClean="0"/>
              <a:t> (RF-UA gas transit crises =&gt; consequences for EU/Ukraine/Russia)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A.Konoplyanik, ENERGETIKA-XXI, SPB, 29.11.2013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23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928992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Russia-EU-Ukraine’s new circumstances: 22 days vs. 40+ years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496944" cy="547260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“Matrix effect” </a:t>
            </a:r>
            <a:r>
              <a:rPr lang="en-US" dirty="0"/>
              <a:t>&amp; “Domino </a:t>
            </a:r>
            <a:r>
              <a:rPr lang="en-US" dirty="0" smtClean="0"/>
              <a:t>effect”:</a:t>
            </a:r>
            <a:r>
              <a:rPr lang="en-US" dirty="0"/>
              <a:t> </a:t>
            </a:r>
            <a:r>
              <a:rPr lang="en-US" dirty="0" smtClean="0"/>
              <a:t>22 days of interruptions of Russian gas supplies to the EU via Ukraine (3 days in Jan’2006 + 19 days in Jan’2009):</a:t>
            </a:r>
          </a:p>
          <a:p>
            <a:pPr lvl="1"/>
            <a:r>
              <a:rPr lang="en-US" dirty="0" smtClean="0"/>
              <a:t>has </a:t>
            </a:r>
            <a:r>
              <a:rPr lang="en-US" dirty="0"/>
              <a:t>overbalanced previous 40+ years (since 1968) of stable &amp; non-interruptible </a:t>
            </a:r>
            <a:r>
              <a:rPr lang="en-US" dirty="0" smtClean="0"/>
              <a:t>supplies</a:t>
            </a:r>
            <a:r>
              <a:rPr lang="en-US" dirty="0"/>
              <a:t> </a:t>
            </a:r>
            <a:r>
              <a:rPr lang="en-US" dirty="0" smtClean="0"/>
              <a:t>=&gt;</a:t>
            </a:r>
          </a:p>
          <a:p>
            <a:pPr lvl="1"/>
            <a:r>
              <a:rPr lang="en-US" dirty="0" smtClean="0"/>
              <a:t>Has changed perceptions within all three parties on stability &amp; non-interruptible character of future gas supply through this chain =&gt; each party has its own vision &amp; answers</a:t>
            </a:r>
          </a:p>
          <a:p>
            <a:pPr lvl="1"/>
            <a:r>
              <a:rPr lang="en-US" dirty="0" smtClean="0"/>
              <a:t>New perceptions =&gt; political statements &amp; decisions =&gt; legal documents =&gt; investment decisions for </a:t>
            </a:r>
            <a:r>
              <a:rPr lang="en-US" dirty="0"/>
              <a:t>new equilibrium to be reached </a:t>
            </a:r>
            <a:r>
              <a:rPr lang="en-US" dirty="0" smtClean="0"/>
              <a:t>=&gt; </a:t>
            </a:r>
          </a:p>
          <a:p>
            <a:pPr lvl="1"/>
            <a:r>
              <a:rPr lang="en-US" b="1" i="1" dirty="0" smtClean="0">
                <a:solidFill>
                  <a:srgbClr val="C00000"/>
                </a:solidFill>
              </a:rPr>
              <a:t>“No return” points for each party </a:t>
            </a:r>
            <a:r>
              <a:rPr lang="en-US" dirty="0" smtClean="0"/>
              <a:t>=&gt; What are they? Whether they are reached already?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A.Konoplyanik, ENERGETIKA-XXI, SPB, 29.11.2013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5B35-1CDB-4E2B-B527-910DF36D0E6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94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368152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EU-Ukraine-Russia: in search for new post-2009 equilibrium with different aims &amp; different responds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95325"/>
            <a:ext cx="7859216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EU:</a:t>
            </a:r>
          </a:p>
          <a:p>
            <a:pPr lvl="1"/>
            <a:r>
              <a:rPr lang="en-US" b="1" i="1" dirty="0"/>
              <a:t>to diminish </a:t>
            </a:r>
            <a:r>
              <a:rPr lang="en-US" b="1" i="1" dirty="0" smtClean="0"/>
              <a:t>dominant role </a:t>
            </a:r>
            <a:r>
              <a:rPr lang="en-US" b="1" i="1" dirty="0"/>
              <a:t>of </a:t>
            </a:r>
            <a:r>
              <a:rPr lang="en-US" b="1" i="1" dirty="0" smtClean="0"/>
              <a:t>Russia as major </a:t>
            </a:r>
            <a:r>
              <a:rPr lang="en-US" b="1" i="1" dirty="0"/>
              <a:t>supplier</a:t>
            </a:r>
            <a:endParaRPr lang="en-US" dirty="0"/>
          </a:p>
          <a:p>
            <a:r>
              <a:rPr lang="en-US" dirty="0"/>
              <a:t>Ukraine:</a:t>
            </a:r>
          </a:p>
          <a:p>
            <a:pPr lvl="1"/>
            <a:r>
              <a:rPr lang="en-US" b="1" i="1" dirty="0"/>
              <a:t>to escape monopoly of </a:t>
            </a:r>
            <a:r>
              <a:rPr lang="en-US" b="1" i="1" dirty="0" smtClean="0"/>
              <a:t>Russia as one </a:t>
            </a:r>
            <a:r>
              <a:rPr lang="en-US" b="1" i="1" dirty="0"/>
              <a:t>single supplier</a:t>
            </a:r>
            <a:endParaRPr lang="en-US" dirty="0"/>
          </a:p>
          <a:p>
            <a:r>
              <a:rPr lang="en-US" dirty="0"/>
              <a:t>Russia:</a:t>
            </a:r>
          </a:p>
          <a:p>
            <a:pPr lvl="1"/>
            <a:r>
              <a:rPr lang="en-US" b="1" i="1" dirty="0"/>
              <a:t>to escape monopoly of </a:t>
            </a:r>
            <a:r>
              <a:rPr lang="en-US" b="1" i="1" dirty="0" smtClean="0"/>
              <a:t>Ukraine as one </a:t>
            </a:r>
            <a:r>
              <a:rPr lang="en-US" b="1" i="1" dirty="0"/>
              <a:t>dominant transit </a:t>
            </a:r>
            <a:r>
              <a:rPr lang="en-US" b="1" i="1" dirty="0" smtClean="0"/>
              <a:t>route</a:t>
            </a:r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dirty="0" err="1" smtClean="0"/>
              <a:t>A.Konoplyanik</a:t>
            </a:r>
            <a:r>
              <a:rPr lang="en-GB" dirty="0" smtClean="0"/>
              <a:t>, ENERGETIKA-XXI, SPB, 29.11.2013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62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New risks, new challenges, new responds, “no return” points: the EU (1)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47260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Perception: </a:t>
            </a:r>
            <a:r>
              <a:rPr lang="en-US" i="1" dirty="0" smtClean="0"/>
              <a:t>as if </a:t>
            </a:r>
            <a:r>
              <a:rPr lang="en-US" dirty="0" smtClean="0"/>
              <a:t>non-reliable future supplies from Russia via Ukraine to EU =&gt;</a:t>
            </a:r>
          </a:p>
          <a:p>
            <a:r>
              <a:rPr lang="en-US" dirty="0" smtClean="0"/>
              <a:t>Responds: organization of new internal EU gas market architecture with </a:t>
            </a:r>
            <a:r>
              <a:rPr lang="en-US" i="1" dirty="0" smtClean="0"/>
              <a:t>multiple supplies </a:t>
            </a:r>
            <a:r>
              <a:rPr lang="en-US" dirty="0" smtClean="0"/>
              <a:t>&amp; (high) </a:t>
            </a:r>
            <a:r>
              <a:rPr lang="en-US" i="1" dirty="0" smtClean="0"/>
              <a:t>flexibility</a:t>
            </a:r>
          </a:p>
          <a:p>
            <a:r>
              <a:rPr lang="en-US" dirty="0" smtClean="0"/>
              <a:t>Multiple supplies by: 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Alternatives to Russian gas (</a:t>
            </a:r>
            <a:r>
              <a:rPr lang="en-US" b="1" i="1" dirty="0" smtClean="0">
                <a:solidFill>
                  <a:srgbClr val="00B050"/>
                </a:solidFill>
              </a:rPr>
              <a:t>supply side</a:t>
            </a:r>
            <a:r>
              <a:rPr lang="en-US" b="1" dirty="0" smtClean="0">
                <a:solidFill>
                  <a:srgbClr val="00B050"/>
                </a:solidFill>
              </a:rPr>
              <a:t>): </a:t>
            </a:r>
            <a:r>
              <a:rPr lang="en-US" dirty="0" smtClean="0"/>
              <a:t>SOS Directive (3 gas supply sources/MS, etc.),  LNG, shale gas, UGS</a:t>
            </a:r>
            <a:r>
              <a:rPr lang="en-US" dirty="0"/>
              <a:t> </a:t>
            </a:r>
            <a:r>
              <a:rPr lang="en-US" dirty="0" smtClean="0"/>
              <a:t>=&gt; </a:t>
            </a:r>
            <a:r>
              <a:rPr lang="en-US" b="1" i="1" dirty="0" smtClean="0">
                <a:solidFill>
                  <a:srgbClr val="C00000"/>
                </a:solidFill>
              </a:rPr>
              <a:t>to diminish dominant role of Russia as major supplier</a:t>
            </a:r>
            <a:endParaRPr lang="en-US" b="1" i="1" dirty="0">
              <a:solidFill>
                <a:srgbClr val="C00000"/>
              </a:solidFill>
            </a:endParaRP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Alternatives to (RUS) gas (</a:t>
            </a:r>
            <a:r>
              <a:rPr lang="en-US" b="1" i="1" dirty="0" smtClean="0">
                <a:solidFill>
                  <a:srgbClr val="00B050"/>
                </a:solidFill>
              </a:rPr>
              <a:t>demand side</a:t>
            </a:r>
            <a:r>
              <a:rPr lang="en-US" b="1" dirty="0" smtClean="0">
                <a:solidFill>
                  <a:srgbClr val="00B050"/>
                </a:solidFill>
              </a:rPr>
              <a:t>): </a:t>
            </a:r>
            <a:r>
              <a:rPr lang="en-US" dirty="0"/>
              <a:t>climate </a:t>
            </a:r>
            <a:r>
              <a:rPr lang="en-US" dirty="0" smtClean="0"/>
              <a:t>change =&gt; </a:t>
            </a:r>
            <a:r>
              <a:rPr lang="en-US" dirty="0" err="1" smtClean="0"/>
              <a:t>decarbonization</a:t>
            </a:r>
            <a:r>
              <a:rPr lang="en-US" dirty="0"/>
              <a:t> </a:t>
            </a:r>
            <a:r>
              <a:rPr lang="en-US" dirty="0" smtClean="0"/>
              <a:t>=&gt; RES, energy efficiency =&gt; shrinking gas share in fuel mix =&gt; the loser would be a less competitive gas supplier (perception: most distant &amp; costly Russian gas?)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dirty="0" err="1" smtClean="0"/>
              <a:t>A.Konoplyanik</a:t>
            </a:r>
            <a:r>
              <a:rPr lang="en-GB" dirty="0" smtClean="0"/>
              <a:t>, ENERGETIKA-XXI, SPB, 29.11.2013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46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00811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New risks, new challenges, new responds, “no return” points: the EU (2)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579296" cy="561662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(High) flexibility </a:t>
            </a:r>
            <a:r>
              <a:rPr lang="en-US" dirty="0"/>
              <a:t>by: </a:t>
            </a:r>
          </a:p>
          <a:p>
            <a:pPr lvl="1"/>
            <a:r>
              <a:rPr lang="en-US" dirty="0" smtClean="0"/>
              <a:t>Diminishing barriers for gas flows: CMP rules (UIOLI, </a:t>
            </a:r>
            <a:r>
              <a:rPr lang="en-US" dirty="0" err="1" smtClean="0"/>
              <a:t>SoP</a:t>
            </a:r>
            <a:r>
              <a:rPr lang="en-US" dirty="0" smtClean="0"/>
              <a:t>, interconnectors</a:t>
            </a:r>
            <a:r>
              <a:rPr lang="en-US" dirty="0"/>
              <a:t>, reverse flows, spot trade, demand for softening LTGEC provisions (TOP), </a:t>
            </a:r>
            <a:r>
              <a:rPr lang="en-US" dirty="0" smtClean="0"/>
              <a:t>…, new </a:t>
            </a:r>
            <a:r>
              <a:rPr lang="en-US" dirty="0"/>
              <a:t>market </a:t>
            </a:r>
            <a:r>
              <a:rPr lang="en-US" dirty="0" smtClean="0"/>
              <a:t>organization =&gt; Third Energy Package</a:t>
            </a:r>
          </a:p>
          <a:p>
            <a:r>
              <a:rPr lang="en-US" dirty="0" smtClean="0"/>
              <a:t>Third Energy Package (03.09.2009 =&gt; 03.03.2012):</a:t>
            </a:r>
          </a:p>
          <a:p>
            <a:pPr lvl="1"/>
            <a:r>
              <a:rPr lang="en-US" dirty="0" smtClean="0"/>
              <a:t>Set of legal instruments </a:t>
            </a:r>
            <a:r>
              <a:rPr lang="en-US" dirty="0"/>
              <a:t>providing multiple supplies &amp; flexibility within EU &amp; Energy Community Treaty area based on new principles of </a:t>
            </a:r>
            <a:r>
              <a:rPr lang="en-US" dirty="0" smtClean="0"/>
              <a:t>internal market </a:t>
            </a:r>
            <a:r>
              <a:rPr lang="en-US" dirty="0"/>
              <a:t>organization </a:t>
            </a:r>
          </a:p>
          <a:p>
            <a:pPr lvl="1"/>
            <a:r>
              <a:rPr lang="en-US" dirty="0"/>
              <a:t>from a chain of 3 consecutive LTCs (1968-2009) – to </a:t>
            </a:r>
            <a:r>
              <a:rPr lang="en-US" dirty="0" smtClean="0"/>
              <a:t>Entry-Exit </a:t>
            </a:r>
            <a:r>
              <a:rPr lang="en-US" dirty="0"/>
              <a:t>zones with </a:t>
            </a:r>
            <a:r>
              <a:rPr lang="en-US" dirty="0" smtClean="0"/>
              <a:t>Virtual Trading Points</a:t>
            </a:r>
            <a:r>
              <a:rPr lang="ru-RU" dirty="0" smtClean="0"/>
              <a:t> (</a:t>
            </a:r>
            <a:r>
              <a:rPr lang="en-US" dirty="0" smtClean="0"/>
              <a:t>hubs)</a:t>
            </a:r>
            <a:endParaRPr lang="en-US" dirty="0"/>
          </a:p>
          <a:p>
            <a:pPr lvl="1"/>
            <a:r>
              <a:rPr lang="en-US" dirty="0"/>
              <a:t>New architecture of EU gas market under development =&gt; </a:t>
            </a:r>
            <a:r>
              <a:rPr lang="en-US" dirty="0" smtClean="0"/>
              <a:t>Gas Target Model + 12 Framework Guidelines</a:t>
            </a:r>
            <a:r>
              <a:rPr lang="en-US" dirty="0"/>
              <a:t> </a:t>
            </a:r>
            <a:r>
              <a:rPr lang="en-US" dirty="0" smtClean="0"/>
              <a:t>+ 12 Network Codes + (???)</a:t>
            </a:r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=&gt; </a:t>
            </a:r>
            <a:r>
              <a:rPr lang="en-US" sz="3200" b="1" dirty="0">
                <a:solidFill>
                  <a:srgbClr val="C00000"/>
                </a:solidFill>
              </a:rPr>
              <a:t>“No return” point has been passed by </a:t>
            </a:r>
            <a:r>
              <a:rPr lang="en-US" sz="3200" b="1" dirty="0" smtClean="0">
                <a:solidFill>
                  <a:srgbClr val="C00000"/>
                </a:solidFill>
              </a:rPr>
              <a:t>EU !!!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dirty="0" err="1" smtClean="0"/>
              <a:t>A.Konoplyanik</a:t>
            </a:r>
            <a:r>
              <a:rPr lang="en-GB" dirty="0" smtClean="0"/>
              <a:t>, ENERGETIKA-XXI, SPB, 29.11.2013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40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100811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New risks, new challenges, new responds, “no return” points: Ukraine (1)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424936" cy="547260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UA: </a:t>
            </a:r>
            <a:r>
              <a:rPr lang="en-US" b="1" dirty="0" smtClean="0">
                <a:solidFill>
                  <a:srgbClr val="00B050"/>
                </a:solidFill>
              </a:rPr>
              <a:t>Euro-integration</a:t>
            </a:r>
            <a:r>
              <a:rPr lang="en-US" dirty="0" smtClean="0"/>
              <a:t> vs. </a:t>
            </a:r>
            <a:r>
              <a:rPr lang="en-US" b="1" dirty="0" smtClean="0">
                <a:solidFill>
                  <a:srgbClr val="00B050"/>
                </a:solidFill>
              </a:rPr>
              <a:t>CIS-integration</a:t>
            </a:r>
            <a:r>
              <a:rPr lang="en-US" dirty="0" smtClean="0"/>
              <a:t> =&gt; this “no return” point  was passed in 2004 =&gt; Euro-integration choice =&gt;</a:t>
            </a:r>
          </a:p>
          <a:p>
            <a:r>
              <a:rPr lang="en-US" dirty="0" smtClean="0"/>
              <a:t>Since Spring’2004 =&gt; UA demand to unbundle </a:t>
            </a:r>
            <a:r>
              <a:rPr lang="en-US" dirty="0"/>
              <a:t>supply &amp; transit contracts </a:t>
            </a:r>
            <a:r>
              <a:rPr lang="en-US" dirty="0" smtClean="0"/>
              <a:t>&amp; to move to “European formulas” in RUS-UA gas trade: </a:t>
            </a:r>
          </a:p>
          <a:p>
            <a:pPr lvl="1"/>
            <a:r>
              <a:rPr lang="en-US" dirty="0" smtClean="0"/>
              <a:t>UA expectations: to receive higher transit rates</a:t>
            </a:r>
          </a:p>
          <a:p>
            <a:pPr lvl="1"/>
            <a:r>
              <a:rPr lang="en-US" dirty="0" smtClean="0"/>
              <a:t>UA reality: has received higher import prices</a:t>
            </a:r>
          </a:p>
          <a:p>
            <a:r>
              <a:rPr lang="en-US" dirty="0" smtClean="0"/>
              <a:t>Since 2006/2009: UA disagreement on import pricing formula &amp; price level resulted from move to “European formulas”=&gt; transit crises Jan’2006 &amp; Jan’2009 resulted, inter alia, from disagreements on supply contracts</a:t>
            </a:r>
          </a:p>
          <a:p>
            <a:r>
              <a:rPr lang="en-US" dirty="0"/>
              <a:t>Perception of </a:t>
            </a:r>
            <a:r>
              <a:rPr lang="en-US" dirty="0" smtClean="0"/>
              <a:t>further RUS </a:t>
            </a:r>
            <a:r>
              <a:rPr lang="en-US" dirty="0"/>
              <a:t>supply risks =&gt; search for multiple </a:t>
            </a:r>
            <a:r>
              <a:rPr lang="en-US" dirty="0" smtClean="0"/>
              <a:t>supplies =&gt; </a:t>
            </a:r>
            <a:r>
              <a:rPr lang="en-US" b="1" i="1" dirty="0">
                <a:solidFill>
                  <a:srgbClr val="C00000"/>
                </a:solidFill>
              </a:rPr>
              <a:t>to escape monopoly of </a:t>
            </a:r>
            <a:r>
              <a:rPr lang="en-US" b="1" i="1" dirty="0" smtClean="0">
                <a:solidFill>
                  <a:srgbClr val="C00000"/>
                </a:solidFill>
              </a:rPr>
              <a:t>Russia as one </a:t>
            </a:r>
            <a:r>
              <a:rPr lang="en-US" b="1" i="1" dirty="0">
                <a:solidFill>
                  <a:srgbClr val="C00000"/>
                </a:solidFill>
              </a:rPr>
              <a:t>single supplier </a:t>
            </a:r>
            <a:r>
              <a:rPr lang="en-US" dirty="0" smtClean="0"/>
              <a:t>=&gt; 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dirty="0" err="1" smtClean="0"/>
              <a:t>A.Konoplyanik</a:t>
            </a:r>
            <a:r>
              <a:rPr lang="en-GB" dirty="0" smtClean="0"/>
              <a:t>, ENERGETIKA-XXI, SPB, 29.11.2013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11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Disclaimer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8003232" cy="45259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Views expressed in this presentation do not necessarily reflect (may/should reflect) and/or coincide (may/should be consistent) with official position of </a:t>
            </a:r>
            <a:r>
              <a:rPr lang="en-US" dirty="0" smtClean="0">
                <a:solidFill>
                  <a:schemeClr val="accent1"/>
                </a:solidFill>
              </a:rPr>
              <a:t>Gazprom Group (incl. Gazprom JSC and/or Gazprom export LLC), </a:t>
            </a:r>
            <a:r>
              <a:rPr lang="en-US" dirty="0">
                <a:solidFill>
                  <a:schemeClr val="accent1"/>
                </a:solidFill>
              </a:rPr>
              <a:t>its </a:t>
            </a:r>
            <a:r>
              <a:rPr lang="en-US" dirty="0" smtClean="0">
                <a:solidFill>
                  <a:schemeClr val="accent1"/>
                </a:solidFill>
              </a:rPr>
              <a:t>stockholders </a:t>
            </a:r>
            <a:r>
              <a:rPr lang="en-US" dirty="0">
                <a:solidFill>
                  <a:schemeClr val="accent1"/>
                </a:solidFill>
              </a:rPr>
              <a:t>and/or its/their affiliated persons, and are within full </a:t>
            </a:r>
            <a:r>
              <a:rPr lang="en-US" dirty="0" smtClean="0">
                <a:solidFill>
                  <a:schemeClr val="accent1"/>
                </a:solidFill>
              </a:rPr>
              <a:t>personal responsibility </a:t>
            </a:r>
            <a:r>
              <a:rPr lang="en-US" dirty="0">
                <a:solidFill>
                  <a:schemeClr val="accent1"/>
                </a:solidFill>
              </a:rPr>
              <a:t>of the author of this presentation</a:t>
            </a:r>
            <a:r>
              <a:rPr lang="ru-RU" dirty="0" smtClean="0">
                <a:solidFill>
                  <a:schemeClr val="accent1"/>
                </a:solidFill>
              </a:rPr>
              <a:t>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dirty="0" err="1" smtClean="0"/>
              <a:t>A.Konoplyanik</a:t>
            </a:r>
            <a:r>
              <a:rPr lang="en-GB" dirty="0" smtClean="0"/>
              <a:t>, ENERGETIKA-XXI, SPB, 29.11.2013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14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100811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New risks, new challenges, new responds, “no return” points: Ukraine (2)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496944" cy="580526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UA economic &amp; legal motivation to diminish dependence on RUS gas supplies:</a:t>
            </a:r>
          </a:p>
          <a:p>
            <a:pPr lvl="1"/>
            <a:r>
              <a:rPr lang="en-US" b="1" i="1" dirty="0"/>
              <a:t>Economic:</a:t>
            </a:r>
            <a:r>
              <a:rPr lang="en-US" dirty="0"/>
              <a:t> High import price &amp; RUS/Gazprom unwillingness to soften pricing policy (no price review results achieved yet) stipulates UA search for:</a:t>
            </a:r>
          </a:p>
          <a:p>
            <a:pPr lvl="2"/>
            <a:r>
              <a:rPr lang="en-US" b="1" i="1" dirty="0">
                <a:solidFill>
                  <a:srgbClr val="00B050"/>
                </a:solidFill>
              </a:rPr>
              <a:t>alternatives to RUS gas </a:t>
            </a:r>
            <a:r>
              <a:rPr lang="en-US" b="1" i="1" dirty="0" smtClean="0">
                <a:solidFill>
                  <a:srgbClr val="00B050"/>
                </a:solidFill>
              </a:rPr>
              <a:t>(supply side): </a:t>
            </a:r>
            <a:r>
              <a:rPr lang="en-US" dirty="0" smtClean="0"/>
              <a:t>domestic </a:t>
            </a:r>
            <a:r>
              <a:rPr lang="en-US" dirty="0"/>
              <a:t>production – onshore &amp; offshore, shale gas, LNG import, reverse flows &amp; </a:t>
            </a:r>
            <a:r>
              <a:rPr lang="en-US" dirty="0" smtClean="0"/>
              <a:t>UGS </a:t>
            </a:r>
            <a:r>
              <a:rPr lang="en-US" dirty="0"/>
              <a:t>&amp; </a:t>
            </a:r>
          </a:p>
          <a:p>
            <a:pPr lvl="2"/>
            <a:r>
              <a:rPr lang="en-US" b="1" i="1" dirty="0">
                <a:solidFill>
                  <a:srgbClr val="00B050"/>
                </a:solidFill>
              </a:rPr>
              <a:t>to deviate from (RUS) </a:t>
            </a:r>
            <a:r>
              <a:rPr lang="en-US" b="1" i="1" dirty="0" smtClean="0">
                <a:solidFill>
                  <a:srgbClr val="00B050"/>
                </a:solidFill>
              </a:rPr>
              <a:t>gas (demand side): </a:t>
            </a:r>
            <a:r>
              <a:rPr lang="en-US" dirty="0" smtClean="0"/>
              <a:t>switch </a:t>
            </a:r>
            <a:r>
              <a:rPr lang="en-US" dirty="0"/>
              <a:t>gas to coal, nuclear, energy saving &amp; improving </a:t>
            </a:r>
            <a:r>
              <a:rPr lang="en-US" dirty="0" smtClean="0"/>
              <a:t>efficiency</a:t>
            </a:r>
            <a:endParaRPr lang="en-US" dirty="0"/>
          </a:p>
          <a:p>
            <a:pPr lvl="1"/>
            <a:r>
              <a:rPr lang="en-US" b="1" i="1" dirty="0"/>
              <a:t>Legal:</a:t>
            </a:r>
            <a:r>
              <a:rPr lang="en-US" dirty="0"/>
              <a:t> Euro-integration policy, membership in Energy Community Treaty =&gt; implementation of EU energy </a:t>
            </a:r>
            <a:r>
              <a:rPr lang="en-US" dirty="0" err="1"/>
              <a:t>acquis</a:t>
            </a:r>
            <a:r>
              <a:rPr lang="en-US" dirty="0"/>
              <a:t> (Third EU Energy Package) in UA =&gt; </a:t>
            </a:r>
            <a:r>
              <a:rPr lang="en-US" i="1" dirty="0"/>
              <a:t>legal obligations</a:t>
            </a:r>
            <a:r>
              <a:rPr lang="en-US" dirty="0"/>
              <a:t> for alternative supplies, interconnectors, reverse flows, unbundling </a:t>
            </a:r>
            <a:r>
              <a:rPr lang="en-US" dirty="0" err="1"/>
              <a:t>Naftogas</a:t>
            </a:r>
            <a:r>
              <a:rPr lang="en-US" dirty="0"/>
              <a:t> Ukraine, MTPA =&gt; new &amp; incremental risks for transit via Ukraine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“</a:t>
            </a:r>
            <a:r>
              <a:rPr lang="en-US" b="1" dirty="0">
                <a:solidFill>
                  <a:srgbClr val="C00000"/>
                </a:solidFill>
              </a:rPr>
              <a:t>No return” point is almost reached? If not yet (?)</a:t>
            </a:r>
            <a:r>
              <a:rPr lang="en-US" b="1" dirty="0"/>
              <a:t> </a:t>
            </a:r>
            <a:r>
              <a:rPr lang="en-US" dirty="0"/>
              <a:t>– is it just a matter of time (trend towards “away from Russian gas” is not to be changed</a:t>
            </a:r>
            <a:r>
              <a:rPr lang="en-US" dirty="0" smtClean="0"/>
              <a:t>?)?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60032" y="6356350"/>
            <a:ext cx="3888432" cy="365125"/>
          </a:xfrm>
        </p:spPr>
        <p:txBody>
          <a:bodyPr/>
          <a:lstStyle/>
          <a:p>
            <a:r>
              <a:rPr lang="en-GB" dirty="0" err="1" smtClean="0"/>
              <a:t>A.Konoplyanik</a:t>
            </a:r>
            <a:r>
              <a:rPr lang="en-GB" dirty="0" smtClean="0"/>
              <a:t>, ENERGETIKA-XXI, SPB, 29.11.2013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76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784976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New risks, new challenges, new responds, “no return” points: Russia (1)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5472608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Transit risks:</a:t>
            </a:r>
          </a:p>
          <a:p>
            <a:pPr lvl="1"/>
            <a:r>
              <a:rPr lang="en-US" dirty="0" smtClean="0"/>
              <a:t>Post-2006/2009 – both materialized &amp; perceived risks,</a:t>
            </a:r>
          </a:p>
          <a:p>
            <a:pPr lvl="1"/>
            <a:r>
              <a:rPr lang="en-US" b="1" i="1" dirty="0" smtClean="0"/>
              <a:t>Materialized:</a:t>
            </a:r>
            <a:r>
              <a:rPr lang="en-US" dirty="0" smtClean="0"/>
              <a:t> not sanctioned off-take of gas in transit (at least 2 episodes – Jan’2006 &amp; Jan’2009) =&gt; but: it is RUS supplier who is responsible for gas delivery to EU delivery point =&gt; risk of legal claims of EU customer against RUS supplier in case of non-delivery / violation of contract =&gt; EU customers has not raised such claims in Jan’2006 / Jan’2009 cases, but what about the future if repeated?</a:t>
            </a:r>
          </a:p>
          <a:p>
            <a:pPr lvl="1"/>
            <a:r>
              <a:rPr lang="en-US" b="1" i="1" dirty="0" smtClean="0"/>
              <a:t>Perceived</a:t>
            </a:r>
            <a:r>
              <a:rPr lang="en-US" dirty="0" smtClean="0"/>
              <a:t> (to materialize in near future – result of UA accession to Energy Community Treaty): </a:t>
            </a:r>
          </a:p>
          <a:p>
            <a:pPr lvl="2"/>
            <a:r>
              <a:rPr lang="en-US" dirty="0" smtClean="0"/>
              <a:t>MTPA </a:t>
            </a:r>
            <a:r>
              <a:rPr lang="en-US" dirty="0" err="1" smtClean="0"/>
              <a:t>vs</a:t>
            </a:r>
            <a:r>
              <a:rPr lang="en-US" dirty="0" smtClean="0"/>
              <a:t> transit flows (risk of contractual mismatch)</a:t>
            </a:r>
          </a:p>
          <a:p>
            <a:pPr lvl="2"/>
            <a:r>
              <a:rPr lang="en-US" dirty="0" smtClean="0"/>
              <a:t>Forthcoming unbundling </a:t>
            </a:r>
            <a:r>
              <a:rPr lang="en-US" dirty="0"/>
              <a:t>of </a:t>
            </a:r>
            <a:r>
              <a:rPr lang="en-US" dirty="0" err="1"/>
              <a:t>Naftogas</a:t>
            </a:r>
            <a:r>
              <a:rPr lang="en-US" dirty="0"/>
              <a:t> </a:t>
            </a:r>
            <a:r>
              <a:rPr lang="en-US" dirty="0" smtClean="0"/>
              <a:t>UA =&gt; risk </a:t>
            </a:r>
            <a:r>
              <a:rPr lang="en-US" dirty="0"/>
              <a:t>of factual unilateral </a:t>
            </a:r>
            <a:r>
              <a:rPr lang="en-US" dirty="0" smtClean="0"/>
              <a:t>change (disappearance) of one Contracting Party</a:t>
            </a:r>
            <a:endParaRPr lang="en-US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dirty="0" err="1" smtClean="0"/>
              <a:t>A.Konoplyanik</a:t>
            </a:r>
            <a:r>
              <a:rPr lang="en-GB" dirty="0" smtClean="0"/>
              <a:t>, ENERGETIKA-XXI, SPB, 29.11.2013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11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429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Russia - EU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/>
              <a:t>A.Konoplyanik</a:t>
            </a:r>
            <a:r>
              <a:rPr lang="en-GB" dirty="0" smtClean="0"/>
              <a:t>, ENERGETIKA-XXI, SPB, 29.11.2013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09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RF models for EU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748464" cy="554461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Diversification of delivery routes: at least two pipelines to each key market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Risk evaluation/mitigation: from state planning &amp; direct control of single supply routes - to competitive choice of multiple routes (costs X risks)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Economic justification of new pipelines: not new gas but to exclude transit monopoly (by-passes)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Changing contractual structures &amp; pricing mechanisms:</a:t>
            </a:r>
            <a:endParaRPr lang="ru-RU" dirty="0" smtClean="0"/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To live in new architecture of the EU gas market (from chain of 3 </a:t>
            </a:r>
            <a:r>
              <a:rPr lang="en-US" dirty="0" smtClean="0"/>
              <a:t>bundled LTC </a:t>
            </a:r>
            <a:r>
              <a:rPr lang="en-US" dirty="0"/>
              <a:t>to E-E </a:t>
            </a:r>
            <a:r>
              <a:rPr lang="en-US" dirty="0" smtClean="0"/>
              <a:t>unbundled zones </a:t>
            </a:r>
            <a:r>
              <a:rPr lang="en-US" dirty="0"/>
              <a:t>with VTP)</a:t>
            </a:r>
            <a:endParaRPr lang="ru-RU" dirty="0"/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Capacity market: to live in unbundled gas market (as a shipper only)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Commodity market: to live in oversupplied market (gas-to-gas competition)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A.Konoplyanik, ENERGETIKA-XXI, SPB, 29.11.2013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04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7809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model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EU #1: diversification of delivery routes 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820472" cy="576064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Adaptation of the model which has been in place </a:t>
            </a:r>
            <a:r>
              <a:rPr lang="en-US" b="1" dirty="0" smtClean="0"/>
              <a:t>since 1968 </a:t>
            </a:r>
            <a:r>
              <a:rPr lang="en-US" dirty="0"/>
              <a:t>&amp;</a:t>
            </a:r>
            <a:r>
              <a:rPr lang="en-US" dirty="0" smtClean="0"/>
              <a:t> have been effectively working </a:t>
            </a:r>
            <a:r>
              <a:rPr lang="en-US" b="1" dirty="0" smtClean="0"/>
              <a:t>till 2009 </a:t>
            </a:r>
            <a:r>
              <a:rPr lang="en-US" dirty="0" smtClean="0"/>
              <a:t>(single route + 3 LTC to each market)</a:t>
            </a:r>
          </a:p>
          <a:p>
            <a:r>
              <a:rPr lang="en-US" dirty="0" smtClean="0"/>
              <a:t>From </a:t>
            </a:r>
            <a:r>
              <a:rPr lang="en-US" b="1" i="1" dirty="0" smtClean="0">
                <a:solidFill>
                  <a:srgbClr val="C00000"/>
                </a:solidFill>
              </a:rPr>
              <a:t>single </a:t>
            </a:r>
            <a:r>
              <a:rPr lang="en-US" dirty="0" smtClean="0"/>
              <a:t>transport/pipeline route (UA GTS) + LTC Groningen type with oil/PP-indexation to </a:t>
            </a:r>
            <a:r>
              <a:rPr lang="en-US" b="1" i="1" dirty="0" smtClean="0">
                <a:solidFill>
                  <a:srgbClr val="C00000"/>
                </a:solidFill>
              </a:rPr>
              <a:t>multiple</a:t>
            </a:r>
            <a:r>
              <a:rPr lang="en-US" dirty="0" smtClean="0"/>
              <a:t> routes (min 2 routes to each key EU market): </a:t>
            </a:r>
          </a:p>
          <a:p>
            <a:pPr lvl="2"/>
            <a:r>
              <a:rPr lang="en-US" b="1" dirty="0" smtClean="0"/>
              <a:t>To NWE </a:t>
            </a:r>
            <a:r>
              <a:rPr lang="en-US" dirty="0" smtClean="0"/>
              <a:t>(to </a:t>
            </a:r>
            <a:r>
              <a:rPr lang="en-US" dirty="0" err="1" smtClean="0"/>
              <a:t>Vaidhaus</a:t>
            </a:r>
            <a:r>
              <a:rPr lang="en-US" dirty="0" smtClean="0"/>
              <a:t> – </a:t>
            </a:r>
            <a:r>
              <a:rPr lang="en-US" b="1" i="1" dirty="0" smtClean="0"/>
              <a:t>same DP</a:t>
            </a:r>
            <a:r>
              <a:rPr lang="en-US" dirty="0" smtClean="0"/>
              <a:t>) = UA GTS + (</a:t>
            </a:r>
            <a:r>
              <a:rPr lang="en-US" dirty="0" err="1" smtClean="0"/>
              <a:t>Nordstream</a:t>
            </a:r>
            <a:r>
              <a:rPr lang="en-US" dirty="0" smtClean="0"/>
              <a:t> + OPAL + Gazelle): </a:t>
            </a:r>
          </a:p>
          <a:p>
            <a:pPr lvl="3"/>
            <a:r>
              <a:rPr lang="en-US" dirty="0" smtClean="0"/>
              <a:t>Jan’06 + Jan’09 UA transit crises</a:t>
            </a:r>
          </a:p>
          <a:p>
            <a:pPr lvl="2"/>
            <a:r>
              <a:rPr lang="en-US" b="1" dirty="0" smtClean="0"/>
              <a:t>To SE </a:t>
            </a:r>
            <a:r>
              <a:rPr lang="en-US" dirty="0" smtClean="0"/>
              <a:t>(</a:t>
            </a:r>
            <a:r>
              <a:rPr lang="en-US" b="1" i="1" dirty="0" smtClean="0"/>
              <a:t>new DP </a:t>
            </a:r>
            <a:r>
              <a:rPr lang="en-US" dirty="0" smtClean="0"/>
              <a:t>- moved from </a:t>
            </a:r>
            <a:r>
              <a:rPr lang="en-US" dirty="0" err="1" smtClean="0"/>
              <a:t>Baumgarten</a:t>
            </a:r>
            <a:r>
              <a:rPr lang="en-US" dirty="0" smtClean="0"/>
              <a:t> to Italian border) = UA GTS + South Stream (offshore + onshore): </a:t>
            </a:r>
          </a:p>
          <a:p>
            <a:pPr lvl="3"/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</a:t>
            </a:r>
            <a:r>
              <a:rPr lang="en-US" dirty="0"/>
              <a:t>Jan’06 + Jan’09 UA transit crises </a:t>
            </a:r>
            <a:r>
              <a:rPr lang="en-US" dirty="0" smtClean="0"/>
              <a:t>+ </a:t>
            </a:r>
          </a:p>
          <a:p>
            <a:pPr lvl="3"/>
            <a:r>
              <a:rPr lang="en-US" dirty="0" smtClean="0"/>
              <a:t>(ii) Dec’05/May’07 TAG auction as result of Oct’03 trilateral GP/ENI/CEC </a:t>
            </a:r>
            <a:r>
              <a:rPr lang="en-US" dirty="0"/>
              <a:t>agreement </a:t>
            </a:r>
            <a:r>
              <a:rPr lang="en-US" dirty="0" smtClean="0"/>
              <a:t>on “destination clauses”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547664" y="6520259"/>
            <a:ext cx="5904656" cy="365125"/>
          </a:xfrm>
        </p:spPr>
        <p:txBody>
          <a:bodyPr/>
          <a:lstStyle/>
          <a:p>
            <a:r>
              <a:rPr lang="en-GB" dirty="0" err="1" smtClean="0"/>
              <a:t>A.Konoplyanik</a:t>
            </a:r>
            <a:r>
              <a:rPr lang="en-GB" dirty="0" smtClean="0"/>
              <a:t>, ENERGETIKA-XXI, SPB, 29.11.2013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67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06090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Ukrainian by-passes: alternative gas pipelines to major RUS markets in EU (2 routes for each market)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974526"/>
            <a:ext cx="7359650" cy="555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низ 2"/>
          <p:cNvSpPr/>
          <p:nvPr/>
        </p:nvSpPr>
        <p:spPr>
          <a:xfrm rot="3247314">
            <a:off x="7337125" y="2601571"/>
            <a:ext cx="304904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3921203">
            <a:off x="6377618" y="3150020"/>
            <a:ext cx="267369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5038258">
            <a:off x="5357603" y="3503315"/>
            <a:ext cx="304168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5064948">
            <a:off x="4267610" y="3666326"/>
            <a:ext cx="325484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3706238">
            <a:off x="3165265" y="3854191"/>
            <a:ext cx="279299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2158120">
            <a:off x="2447598" y="4573231"/>
            <a:ext cx="296128" cy="7085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8806458">
            <a:off x="3472917" y="3355553"/>
            <a:ext cx="262332" cy="7669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rot="6457738">
            <a:off x="2306395" y="3063529"/>
            <a:ext cx="336101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7443551">
            <a:off x="3356048" y="3504612"/>
            <a:ext cx="285373" cy="7594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499741" y="3807205"/>
            <a:ext cx="360041" cy="3383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1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131839" y="4170784"/>
            <a:ext cx="360041" cy="3383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2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 rot="6544512">
            <a:off x="3282067" y="4447309"/>
            <a:ext cx="287897" cy="801744"/>
          </a:xfrm>
          <a:prstGeom prst="downArrow">
            <a:avLst>
              <a:gd name="adj1" fmla="val 53374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 rot="6404214">
            <a:off x="4127071" y="4659769"/>
            <a:ext cx="298874" cy="9784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6256892">
            <a:off x="5142847" y="4927970"/>
            <a:ext cx="287486" cy="9784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 rot="5400000">
            <a:off x="6166812" y="5074004"/>
            <a:ext cx="296463" cy="9784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 rot="3247314">
            <a:off x="7085678" y="4812004"/>
            <a:ext cx="304904" cy="9784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 rot="3247314">
            <a:off x="3717792" y="1765851"/>
            <a:ext cx="304904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 rot="3247314">
            <a:off x="4549947" y="1161413"/>
            <a:ext cx="304904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 rot="5591260">
            <a:off x="5482285" y="828966"/>
            <a:ext cx="332961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 rot="1600099">
            <a:off x="3239946" y="2627417"/>
            <a:ext cx="288431" cy="55009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 rot="1600099">
            <a:off x="3031685" y="3101728"/>
            <a:ext cx="288431" cy="55009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175900" y="3169488"/>
            <a:ext cx="360041" cy="3383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3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2924198" y="3490116"/>
            <a:ext cx="360041" cy="3383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2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550567" y="4013266"/>
            <a:ext cx="360041" cy="3383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1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51519" y="1290464"/>
            <a:ext cx="360041" cy="3383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1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258364" y="2010544"/>
            <a:ext cx="360041" cy="3383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3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52612" y="1650504"/>
            <a:ext cx="360041" cy="3383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2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251518" y="6259016"/>
            <a:ext cx="360041" cy="3383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2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245105" y="5970984"/>
            <a:ext cx="360041" cy="3383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1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4558" y="1076543"/>
            <a:ext cx="18183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Delivery points:</a:t>
            </a:r>
          </a:p>
          <a:p>
            <a:pPr marL="285750" indent="-285750">
              <a:buFontTx/>
              <a:buChar char="-"/>
            </a:pPr>
            <a:r>
              <a:rPr lang="en-US" b="1" dirty="0" err="1" smtClean="0">
                <a:solidFill>
                  <a:prstClr val="black"/>
                </a:solidFill>
              </a:rPr>
              <a:t>Baumgarten</a:t>
            </a:r>
            <a:endParaRPr lang="en-US" b="1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err="1" smtClean="0">
                <a:solidFill>
                  <a:prstClr val="black"/>
                </a:solidFill>
              </a:rPr>
              <a:t>Waidhaus</a:t>
            </a:r>
            <a:endParaRPr lang="en-US" b="1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prstClr val="black"/>
                </a:solidFill>
              </a:rPr>
              <a:t>Saint </a:t>
            </a:r>
            <a:r>
              <a:rPr lang="en-US" b="1" dirty="0" err="1" smtClean="0">
                <a:solidFill>
                  <a:prstClr val="black"/>
                </a:solidFill>
              </a:rPr>
              <a:t>Katarine</a:t>
            </a:r>
            <a:endParaRPr lang="en-US" b="1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err="1" smtClean="0">
                <a:solidFill>
                  <a:prstClr val="black"/>
                </a:solidFill>
              </a:rPr>
              <a:t>Mallnow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1560" y="5674022"/>
            <a:ext cx="7078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Bottlenecks at UA route to Southern EU (justification for South Stream):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prstClr val="black"/>
                </a:solidFill>
              </a:rPr>
              <a:t>UA transit crises Jan’06/Jan’09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prstClr val="black"/>
                </a:solidFill>
              </a:rPr>
              <a:t>TAG auctions Dec’05/May’07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6" name="Стрелка вниз 35"/>
          <p:cNvSpPr/>
          <p:nvPr/>
        </p:nvSpPr>
        <p:spPr>
          <a:xfrm rot="5045372">
            <a:off x="4699378" y="2704887"/>
            <a:ext cx="280022" cy="8514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Стрелка вниз 36"/>
          <p:cNvSpPr/>
          <p:nvPr/>
        </p:nvSpPr>
        <p:spPr>
          <a:xfrm rot="3816978">
            <a:off x="5650152" y="2325059"/>
            <a:ext cx="287455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Стрелка вниз 37"/>
          <p:cNvSpPr/>
          <p:nvPr/>
        </p:nvSpPr>
        <p:spPr>
          <a:xfrm rot="2896105">
            <a:off x="6531609" y="1712903"/>
            <a:ext cx="245359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Стрелка вниз 38"/>
          <p:cNvSpPr/>
          <p:nvPr/>
        </p:nvSpPr>
        <p:spPr>
          <a:xfrm rot="3247314">
            <a:off x="7287384" y="997569"/>
            <a:ext cx="304904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Стрелка вниз 39"/>
          <p:cNvSpPr/>
          <p:nvPr/>
        </p:nvSpPr>
        <p:spPr>
          <a:xfrm rot="5948402">
            <a:off x="3894296" y="2808023"/>
            <a:ext cx="248735" cy="623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251520" y="2370584"/>
            <a:ext cx="360041" cy="3383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4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428222" y="2834426"/>
            <a:ext cx="360041" cy="3383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4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4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835696" y="6520259"/>
            <a:ext cx="5402434" cy="365125"/>
          </a:xfrm>
        </p:spPr>
        <p:txBody>
          <a:bodyPr/>
          <a:lstStyle/>
          <a:p>
            <a:r>
              <a:rPr lang="en-GB" dirty="0" err="1" smtClean="0"/>
              <a:t>A.Konoplyanik</a:t>
            </a:r>
            <a:r>
              <a:rPr lang="en-GB" dirty="0" smtClean="0"/>
              <a:t>, ENERGETIKA-XXI, SPB, 29.11.2013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390525" y="1196975"/>
            <a:ext cx="5118100" cy="14398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51275" y="4005263"/>
            <a:ext cx="5118100" cy="23034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107950" y="-26988"/>
            <a:ext cx="8861425" cy="792163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tx2"/>
                </a:solidFill>
              </a:rPr>
              <a:t>New model for EU #2: Evolution of gas value chain &amp; pricing mechanism of Russian gas to EU (1)</a:t>
            </a:r>
            <a:endParaRPr lang="ru-RU" sz="2800" b="1" dirty="0" smtClean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188" y="1412875"/>
            <a:ext cx="136842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  <a:latin typeface="Times New Roman" pitchFamily="18" charset="0"/>
              </a:rPr>
              <a:t>Gazprom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4300" y="1412875"/>
            <a:ext cx="1368425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  <a:latin typeface="Times New Roman" pitchFamily="18" charset="0"/>
              </a:rPr>
              <a:t>Wholesale EU buyers/ resellers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80288" y="1412875"/>
            <a:ext cx="1368425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  <a:latin typeface="Times New Roman" pitchFamily="18" charset="0"/>
              </a:rPr>
              <a:t>End-use EU customers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188" y="4292600"/>
            <a:ext cx="136842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  <a:latin typeface="Times New Roman" pitchFamily="18" charset="0"/>
              </a:rPr>
              <a:t>Gazprom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738" y="4292600"/>
            <a:ext cx="1368425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  <a:latin typeface="Times New Roman" pitchFamily="18" charset="0"/>
              </a:rPr>
              <a:t>Wholesale EU buyers/ resellers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51725" y="4267200"/>
            <a:ext cx="1368425" cy="53022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  <a:latin typeface="Times New Roman" pitchFamily="18" charset="0"/>
              </a:rPr>
              <a:t>End-use EU customers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124075" y="1628775"/>
            <a:ext cx="1727200" cy="484188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5364163" y="1628775"/>
            <a:ext cx="1944687" cy="484188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124075" y="4508500"/>
            <a:ext cx="1800225" cy="485775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5435600" y="4365625"/>
            <a:ext cx="1944688" cy="35877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7901" name="TextBox 12"/>
          <p:cNvSpPr txBox="1">
            <a:spLocks noChangeArrowheads="1"/>
          </p:cNvSpPr>
          <p:nvPr/>
        </p:nvSpPr>
        <p:spPr bwMode="auto">
          <a:xfrm>
            <a:off x="1692275" y="765175"/>
            <a:ext cx="4967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 u="sng" dirty="0">
                <a:solidFill>
                  <a:srgbClr val="1F497D"/>
                </a:solidFill>
              </a:rPr>
              <a:t>Past (Pre-2009) – growing EU market</a:t>
            </a:r>
            <a:endParaRPr lang="ru-RU" b="1" u="sng" dirty="0">
              <a:solidFill>
                <a:srgbClr val="1F497D"/>
              </a:solidFill>
            </a:endParaRPr>
          </a:p>
        </p:txBody>
      </p:sp>
      <p:sp>
        <p:nvSpPr>
          <p:cNvPr id="37902" name="TextBox 14"/>
          <p:cNvSpPr txBox="1">
            <a:spLocks noChangeArrowheads="1"/>
          </p:cNvSpPr>
          <p:nvPr/>
        </p:nvSpPr>
        <p:spPr bwMode="auto">
          <a:xfrm>
            <a:off x="2195513" y="1196975"/>
            <a:ext cx="1441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>
                <a:solidFill>
                  <a:prstClr val="black"/>
                </a:solidFill>
              </a:rPr>
              <a:t>Oil-indexation</a:t>
            </a:r>
            <a:endParaRPr lang="ru-RU" sz="1600" b="1">
              <a:solidFill>
                <a:prstClr val="black"/>
              </a:solidFill>
            </a:endParaRPr>
          </a:p>
        </p:txBody>
      </p:sp>
      <p:sp>
        <p:nvSpPr>
          <p:cNvPr id="37903" name="TextBox 15"/>
          <p:cNvSpPr txBox="1">
            <a:spLocks noChangeArrowheads="1"/>
          </p:cNvSpPr>
          <p:nvPr/>
        </p:nvSpPr>
        <p:spPr bwMode="auto">
          <a:xfrm>
            <a:off x="5580063" y="4076700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>
                <a:solidFill>
                  <a:prstClr val="black"/>
                </a:solidFill>
              </a:rPr>
              <a:t>Hub-indexation</a:t>
            </a:r>
            <a:endParaRPr lang="ru-RU" sz="1600" b="1">
              <a:solidFill>
                <a:prstClr val="black"/>
              </a:solidFill>
            </a:endParaRPr>
          </a:p>
        </p:txBody>
      </p:sp>
      <p:sp>
        <p:nvSpPr>
          <p:cNvPr id="37904" name="TextBox 16"/>
          <p:cNvSpPr txBox="1">
            <a:spLocks noChangeArrowheads="1"/>
          </p:cNvSpPr>
          <p:nvPr/>
        </p:nvSpPr>
        <p:spPr bwMode="auto">
          <a:xfrm>
            <a:off x="5508625" y="1268413"/>
            <a:ext cx="1441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>
                <a:solidFill>
                  <a:prstClr val="black"/>
                </a:solidFill>
              </a:rPr>
              <a:t>Oil-indexation</a:t>
            </a:r>
            <a:endParaRPr lang="ru-RU" sz="1600" b="1">
              <a:solidFill>
                <a:prstClr val="black"/>
              </a:solidFill>
            </a:endParaRPr>
          </a:p>
        </p:txBody>
      </p:sp>
      <p:sp>
        <p:nvSpPr>
          <p:cNvPr id="37905" name="TextBox 17"/>
          <p:cNvSpPr txBox="1">
            <a:spLocks noChangeArrowheads="1"/>
          </p:cNvSpPr>
          <p:nvPr/>
        </p:nvSpPr>
        <p:spPr bwMode="auto">
          <a:xfrm>
            <a:off x="2195513" y="4149725"/>
            <a:ext cx="1441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>
                <a:solidFill>
                  <a:prstClr val="black"/>
                </a:solidFill>
              </a:rPr>
              <a:t>Oil-indexation</a:t>
            </a:r>
            <a:endParaRPr lang="ru-RU" sz="1600" b="1">
              <a:solidFill>
                <a:prstClr val="black"/>
              </a:solidFill>
            </a:endParaRPr>
          </a:p>
        </p:txBody>
      </p:sp>
      <p:sp>
        <p:nvSpPr>
          <p:cNvPr id="37908" name="TextBox 20"/>
          <p:cNvSpPr txBox="1">
            <a:spLocks noChangeArrowheads="1"/>
          </p:cNvSpPr>
          <p:nvPr/>
        </p:nvSpPr>
        <p:spPr bwMode="auto">
          <a:xfrm>
            <a:off x="1939925" y="2276475"/>
            <a:ext cx="1673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>
                <a:solidFill>
                  <a:prstClr val="black"/>
                </a:solidFill>
              </a:rPr>
              <a:t>Common interests</a:t>
            </a: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37909" name="TextBox 21"/>
          <p:cNvSpPr txBox="1">
            <a:spLocks noChangeArrowheads="1"/>
          </p:cNvSpPr>
          <p:nvPr/>
        </p:nvSpPr>
        <p:spPr bwMode="auto">
          <a:xfrm>
            <a:off x="4540250" y="5867400"/>
            <a:ext cx="1673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prstClr val="black"/>
                </a:solidFill>
              </a:rPr>
              <a:t>Common interests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3" name="Выгнутая вправо стрелка 22"/>
          <p:cNvSpPr/>
          <p:nvPr/>
        </p:nvSpPr>
        <p:spPr>
          <a:xfrm rot="5400000">
            <a:off x="2459831" y="4064794"/>
            <a:ext cx="731838" cy="3060700"/>
          </a:xfrm>
          <a:prstGeom prst="curved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4" name="Выгнутая влево стрелка 23"/>
          <p:cNvSpPr/>
          <p:nvPr/>
        </p:nvSpPr>
        <p:spPr>
          <a:xfrm rot="5400000">
            <a:off x="6330156" y="2174082"/>
            <a:ext cx="731837" cy="3384550"/>
          </a:xfrm>
          <a:prstGeom prst="curv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" name="Выноска-облако 24"/>
          <p:cNvSpPr/>
          <p:nvPr/>
        </p:nvSpPr>
        <p:spPr>
          <a:xfrm>
            <a:off x="6553200" y="2771775"/>
            <a:ext cx="3059113" cy="1017588"/>
          </a:xfrm>
          <a:prstGeom prst="cloudCallout">
            <a:avLst>
              <a:gd name="adj1" fmla="val 3800"/>
              <a:gd name="adj2" fmla="val 6376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  <a:latin typeface="Times New Roman" pitchFamily="18" charset="0"/>
              </a:rPr>
              <a:t>Request for hub-indexation </a:t>
            </a:r>
            <a:r>
              <a:rPr lang="en-US" sz="1600" b="1" i="1" dirty="0">
                <a:solidFill>
                  <a:prstClr val="black"/>
                </a:solidFill>
                <a:latin typeface="Times New Roman" pitchFamily="18" charset="0"/>
              </a:rPr>
              <a:t>where hubs are </a:t>
            </a:r>
            <a:r>
              <a:rPr lang="en-US" sz="1600" b="1" i="1" dirty="0" err="1">
                <a:solidFill>
                  <a:prstClr val="black"/>
                </a:solidFill>
                <a:latin typeface="Times New Roman" pitchFamily="18" charset="0"/>
              </a:rPr>
              <a:t>rel.liquid</a:t>
            </a:r>
            <a:r>
              <a:rPr lang="en-US" sz="16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" name="Выноска-облако 25"/>
          <p:cNvSpPr/>
          <p:nvPr/>
        </p:nvSpPr>
        <p:spPr>
          <a:xfrm>
            <a:off x="-252413" y="5516563"/>
            <a:ext cx="4608513" cy="1363662"/>
          </a:xfrm>
          <a:prstGeom prst="cloudCallout">
            <a:avLst>
              <a:gd name="adj1" fmla="val 41564"/>
              <a:gd name="adj2" fmla="val -4038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  <a:latin typeface="Times New Roman" pitchFamily="18" charset="0"/>
              </a:rPr>
              <a:t>Request for hub-indexation both </a:t>
            </a:r>
            <a:r>
              <a:rPr lang="en-US" sz="1600" b="1" i="1" dirty="0">
                <a:solidFill>
                  <a:prstClr val="black"/>
                </a:solidFill>
                <a:latin typeface="Times New Roman" pitchFamily="18" charset="0"/>
              </a:rPr>
              <a:t>where hubs are </a:t>
            </a:r>
            <a:r>
              <a:rPr lang="en-US" sz="1600" b="1" i="1" dirty="0" err="1">
                <a:solidFill>
                  <a:prstClr val="black"/>
                </a:solidFill>
                <a:latin typeface="Times New Roman" pitchFamily="18" charset="0"/>
              </a:rPr>
              <a:t>relat.liquid</a:t>
            </a:r>
            <a:r>
              <a:rPr lang="en-US" sz="1600" b="1" i="1" dirty="0">
                <a:solidFill>
                  <a:prstClr val="black"/>
                </a:solidFill>
                <a:latin typeface="Times New Roman" pitchFamily="18" charset="0"/>
              </a:rPr>
              <a:t> &amp; where there is no hubs 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</a:rPr>
              <a:t>(under threat of arbitration)  </a:t>
            </a:r>
            <a:endParaRPr lang="ru-RU" sz="16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 rot="507607">
            <a:off x="5443538" y="4727575"/>
            <a:ext cx="1943100" cy="36036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 rot="940523">
            <a:off x="5380038" y="5022850"/>
            <a:ext cx="1720850" cy="360363"/>
          </a:xfrm>
          <a:prstGeom prst="rightArrow">
            <a:avLst/>
          </a:prstGeom>
          <a:solidFill>
            <a:srgbClr val="92D050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451725" y="4868863"/>
            <a:ext cx="1368425" cy="30956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  <a:latin typeface="Times New Roman" pitchFamily="18" charset="0"/>
              </a:rPr>
              <a:t>EU hubs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132638" y="5302250"/>
            <a:ext cx="1687512" cy="863600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Times New Roman" pitchFamily="18" charset="0"/>
              </a:rPr>
              <a:t>Non-EU customers (</a:t>
            </a:r>
            <a:r>
              <a:rPr lang="en-US" sz="1400" b="1" dirty="0" err="1" smtClean="0">
                <a:solidFill>
                  <a:srgbClr val="FFFFFF"/>
                </a:solidFill>
                <a:latin typeface="Times New Roman" pitchFamily="18" charset="0"/>
              </a:rPr>
              <a:t>f.i</a:t>
            </a:r>
            <a:r>
              <a:rPr lang="en-US" sz="1400" b="1" dirty="0" smtClean="0">
                <a:solidFill>
                  <a:srgbClr val="FFFFFF"/>
                </a:solidFill>
                <a:latin typeface="Times New Roman" pitchFamily="18" charset="0"/>
              </a:rPr>
              <a:t>. reverse flows to CIS/UA)</a:t>
            </a:r>
            <a:endParaRPr lang="ru-RU" sz="14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7918" name="Скругленная прямоугольная выноска 30"/>
          <p:cNvSpPr>
            <a:spLocks noChangeArrowheads="1"/>
          </p:cNvSpPr>
          <p:nvPr/>
        </p:nvSpPr>
        <p:spPr bwMode="auto">
          <a:xfrm>
            <a:off x="107950" y="2924175"/>
            <a:ext cx="2740025" cy="720725"/>
          </a:xfrm>
          <a:prstGeom prst="wedgeRoundRectCallout">
            <a:avLst>
              <a:gd name="adj1" fmla="val -20856"/>
              <a:gd name="adj2" fmla="val 139648"/>
              <a:gd name="adj3" fmla="val 16667"/>
            </a:avLst>
          </a:prstGeom>
          <a:solidFill>
            <a:srgbClr val="FF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Gazprom as price-taker from oil market</a:t>
            </a:r>
            <a:endParaRPr lang="ru-RU" b="1">
              <a:solidFill>
                <a:srgbClr val="FFFFFF"/>
              </a:solidFill>
            </a:endParaRPr>
          </a:p>
        </p:txBody>
      </p:sp>
      <p:sp>
        <p:nvSpPr>
          <p:cNvPr id="37919" name="Скругленная прямоугольная выноска 31"/>
          <p:cNvSpPr>
            <a:spLocks noChangeArrowheads="1"/>
          </p:cNvSpPr>
          <p:nvPr/>
        </p:nvSpPr>
        <p:spPr bwMode="auto">
          <a:xfrm>
            <a:off x="107950" y="2924175"/>
            <a:ext cx="2740025" cy="720725"/>
          </a:xfrm>
          <a:prstGeom prst="wedgeRoundRectCallout">
            <a:avLst>
              <a:gd name="adj1" fmla="val -25319"/>
              <a:gd name="adj2" fmla="val -133259"/>
              <a:gd name="adj3" fmla="val 16667"/>
            </a:avLst>
          </a:prstGeom>
          <a:solidFill>
            <a:srgbClr val="FF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Gazprom as price-taker from oil market</a:t>
            </a:r>
            <a:endParaRPr lang="ru-RU" b="1">
              <a:solidFill>
                <a:srgbClr val="FFFFFF"/>
              </a:solidFill>
            </a:endParaRPr>
          </a:p>
        </p:txBody>
      </p:sp>
      <p:sp>
        <p:nvSpPr>
          <p:cNvPr id="37920" name="Скругленная прямоугольная выноска 32"/>
          <p:cNvSpPr>
            <a:spLocks noChangeArrowheads="1"/>
          </p:cNvSpPr>
          <p:nvPr/>
        </p:nvSpPr>
        <p:spPr bwMode="auto">
          <a:xfrm>
            <a:off x="107950" y="2924175"/>
            <a:ext cx="2740025" cy="720725"/>
          </a:xfrm>
          <a:prstGeom prst="wedgeRoundRectCallout">
            <a:avLst>
              <a:gd name="adj1" fmla="val -20856"/>
              <a:gd name="adj2" fmla="val 138727"/>
              <a:gd name="adj3" fmla="val 16667"/>
            </a:avLst>
          </a:prstGeom>
          <a:solidFill>
            <a:srgbClr val="FF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Gazprom as price-taker from OIL market</a:t>
            </a:r>
            <a:endParaRPr lang="ru-RU" b="1">
              <a:solidFill>
                <a:srgbClr val="FFFFFF"/>
              </a:solidFill>
            </a:endParaRPr>
          </a:p>
        </p:txBody>
      </p:sp>
      <p:sp>
        <p:nvSpPr>
          <p:cNvPr id="37921" name="TextBox 13"/>
          <p:cNvSpPr txBox="1">
            <a:spLocks noChangeArrowheads="1"/>
          </p:cNvSpPr>
          <p:nvPr/>
        </p:nvSpPr>
        <p:spPr bwMode="auto">
          <a:xfrm>
            <a:off x="2627784" y="2708275"/>
            <a:ext cx="41764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 u="sng" dirty="0">
                <a:solidFill>
                  <a:srgbClr val="1F497D"/>
                </a:solidFill>
              </a:rPr>
              <a:t>Nowadays (Post-2009) – oversupplied </a:t>
            </a:r>
            <a:r>
              <a:rPr lang="en-US" b="1" u="sng" dirty="0" smtClean="0">
                <a:solidFill>
                  <a:srgbClr val="1F497D"/>
                </a:solidFill>
              </a:rPr>
              <a:t/>
            </a:r>
            <a:br>
              <a:rPr lang="en-US" b="1" u="sng" dirty="0" smtClean="0">
                <a:solidFill>
                  <a:srgbClr val="1F497D"/>
                </a:solidFill>
              </a:rPr>
            </a:br>
            <a:r>
              <a:rPr lang="en-US" b="1" u="sng" dirty="0" smtClean="0">
                <a:solidFill>
                  <a:srgbClr val="1F497D"/>
                </a:solidFill>
              </a:rPr>
              <a:t>(</a:t>
            </a:r>
            <a:r>
              <a:rPr lang="en-US" b="1" u="sng" dirty="0">
                <a:solidFill>
                  <a:srgbClr val="1F497D"/>
                </a:solidFill>
              </a:rPr>
              <a:t>in NWE segment - ?) EU market </a:t>
            </a:r>
            <a:r>
              <a:rPr lang="en-US" b="1" u="sng" dirty="0" smtClean="0">
                <a:solidFill>
                  <a:srgbClr val="1F497D"/>
                </a:solidFill>
              </a:rPr>
              <a:t/>
            </a:r>
            <a:br>
              <a:rPr lang="en-US" b="1" u="sng" dirty="0" smtClean="0">
                <a:solidFill>
                  <a:srgbClr val="1F497D"/>
                </a:solidFill>
              </a:rPr>
            </a:br>
            <a:r>
              <a:rPr lang="en-US" b="1" u="sng" dirty="0" smtClean="0">
                <a:solidFill>
                  <a:srgbClr val="1F497D"/>
                </a:solidFill>
              </a:rPr>
              <a:t>with not </a:t>
            </a:r>
            <a:r>
              <a:rPr lang="en-US" b="1" u="sng" dirty="0">
                <a:solidFill>
                  <a:srgbClr val="1F497D"/>
                </a:solidFill>
              </a:rPr>
              <a:t>yet clear future trends </a:t>
            </a:r>
            <a:endParaRPr lang="ru-RU" b="1" u="sng" dirty="0">
              <a:solidFill>
                <a:srgbClr val="1F497D"/>
              </a:solidFill>
            </a:endParaRPr>
          </a:p>
        </p:txBody>
      </p:sp>
      <p:sp>
        <p:nvSpPr>
          <p:cNvPr id="36" name="Выгнутая вправо стрелка 35"/>
          <p:cNvSpPr/>
          <p:nvPr/>
        </p:nvSpPr>
        <p:spPr>
          <a:xfrm>
            <a:off x="5792788" y="4454525"/>
            <a:ext cx="420687" cy="74771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7" name="Выгнутая вниз стрелка 36"/>
          <p:cNvSpPr/>
          <p:nvPr/>
        </p:nvSpPr>
        <p:spPr>
          <a:xfrm rot="16764110">
            <a:off x="5948363" y="4640263"/>
            <a:ext cx="815975" cy="37782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8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5480248" cy="365125"/>
          </a:xfrm>
        </p:spPr>
        <p:txBody>
          <a:bodyPr/>
          <a:lstStyle/>
          <a:p>
            <a:r>
              <a:rPr lang="en-GB" dirty="0" err="1" smtClean="0"/>
              <a:t>A.Konoplyanik</a:t>
            </a:r>
            <a:r>
              <a:rPr lang="en-GB" dirty="0" smtClean="0"/>
              <a:t>, ENERGETIKA-XXI, SPB, 29.11.2013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58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36513" y="-26988"/>
            <a:ext cx="9107487" cy="792163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tx2"/>
                </a:solidFill>
              </a:rPr>
              <a:t>New model for EU #2: Evolution of gas value chain &amp; pricing mechanism of Russian gas to EU (2)</a:t>
            </a:r>
            <a:endParaRPr lang="ru-RU" sz="2800" dirty="0" smtClean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1438"/>
            <a:ext cx="136842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rgbClr val="FFFFFF"/>
                </a:solidFill>
                <a:latin typeface="Times New Roman" pitchFamily="18" charset="0"/>
              </a:rPr>
              <a:t>Gazprom</a:t>
            </a:r>
            <a:endParaRPr lang="ru-RU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4300" y="1341438"/>
            <a:ext cx="1368425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rgbClr val="FFFFFF"/>
                </a:solidFill>
                <a:latin typeface="Times New Roman" pitchFamily="18" charset="0"/>
              </a:rPr>
              <a:t>Wholesale EU buyer / reseller</a:t>
            </a:r>
            <a:endParaRPr lang="ru-RU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80288" y="1268413"/>
            <a:ext cx="1368425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rgbClr val="FFFFFF"/>
                </a:solidFill>
                <a:latin typeface="Times New Roman" pitchFamily="18" charset="0"/>
              </a:rPr>
              <a:t>End-use EU customer</a:t>
            </a:r>
            <a:endParaRPr lang="ru-RU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250" y="4079602"/>
            <a:ext cx="1223963" cy="717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rgbClr val="FFFFFF"/>
                </a:solidFill>
                <a:latin typeface="Times New Roman" pitchFamily="18" charset="0"/>
              </a:rPr>
              <a:t>Gazprom</a:t>
            </a:r>
            <a:endParaRPr lang="ru-RU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538" y="3860800"/>
            <a:ext cx="1616223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FFFFFF"/>
                </a:solidFill>
                <a:latin typeface="Times New Roman" pitchFamily="18" charset="0"/>
              </a:rPr>
              <a:t>Wholesale EU buyer / </a:t>
            </a:r>
            <a:r>
              <a:rPr lang="en-US" sz="1600" dirty="0" smtClean="0">
                <a:solidFill>
                  <a:srgbClr val="FFFFFF"/>
                </a:solidFill>
                <a:latin typeface="Times New Roman" pitchFamily="18" charset="0"/>
              </a:rPr>
              <a:t>reseller (delivery)</a:t>
            </a:r>
            <a:endParaRPr lang="ru-RU" sz="16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24750" y="3865563"/>
            <a:ext cx="1295400" cy="93186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FFFFFF"/>
                </a:solidFill>
                <a:latin typeface="Times New Roman" pitchFamily="18" charset="0"/>
              </a:rPr>
              <a:t>End-use EU </a:t>
            </a:r>
            <a:r>
              <a:rPr lang="en-US" sz="1600" dirty="0" smtClean="0">
                <a:solidFill>
                  <a:srgbClr val="FFFFFF"/>
                </a:solidFill>
                <a:latin typeface="Times New Roman" pitchFamily="18" charset="0"/>
              </a:rPr>
              <a:t>customers (delivery)</a:t>
            </a:r>
            <a:endParaRPr lang="ru-RU" sz="16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889919" y="1412776"/>
            <a:ext cx="1961356" cy="48418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5364163" y="1412777"/>
            <a:ext cx="1944687" cy="55731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909888" y="4005263"/>
            <a:ext cx="1517650" cy="48418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6096229" y="4024933"/>
            <a:ext cx="1428521" cy="48418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8925" name="TextBox 12"/>
          <p:cNvSpPr txBox="1">
            <a:spLocks noChangeArrowheads="1"/>
          </p:cNvSpPr>
          <p:nvPr/>
        </p:nvSpPr>
        <p:spPr bwMode="auto">
          <a:xfrm>
            <a:off x="390525" y="692150"/>
            <a:ext cx="8358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 u="sng">
                <a:solidFill>
                  <a:srgbClr val="1F497D"/>
                </a:solidFill>
              </a:rPr>
              <a:t>Future (“</a:t>
            </a:r>
            <a:r>
              <a:rPr lang="en-US" b="1" u="sng">
                <a:solidFill>
                  <a:srgbClr val="FF0000"/>
                </a:solidFill>
              </a:rPr>
              <a:t>NO GO</a:t>
            </a:r>
            <a:r>
              <a:rPr lang="en-US" b="1" u="sng">
                <a:solidFill>
                  <a:srgbClr val="1F497D"/>
                </a:solidFill>
              </a:rPr>
              <a:t>” contractual scheme under any (?) supply-demand scenario)</a:t>
            </a:r>
            <a:endParaRPr lang="ru-RU" b="1" u="sng">
              <a:solidFill>
                <a:srgbClr val="1F497D"/>
              </a:solidFill>
            </a:endParaRPr>
          </a:p>
        </p:txBody>
      </p:sp>
      <p:sp>
        <p:nvSpPr>
          <p:cNvPr id="38926" name="TextBox 13"/>
          <p:cNvSpPr txBox="1">
            <a:spLocks noChangeArrowheads="1"/>
          </p:cNvSpPr>
          <p:nvPr/>
        </p:nvSpPr>
        <p:spPr bwMode="auto">
          <a:xfrm>
            <a:off x="3995738" y="2924944"/>
            <a:ext cx="48244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 u="sng" dirty="0">
                <a:solidFill>
                  <a:srgbClr val="1F497D"/>
                </a:solidFill>
              </a:rPr>
              <a:t>Future (what competitive niche for oil-indexed LTC in DELIVERIES to EU?)</a:t>
            </a:r>
            <a:endParaRPr lang="ru-RU" b="1" u="sng" dirty="0">
              <a:solidFill>
                <a:srgbClr val="1F497D"/>
              </a:solidFill>
            </a:endParaRPr>
          </a:p>
        </p:txBody>
      </p:sp>
      <p:sp>
        <p:nvSpPr>
          <p:cNvPr id="38927" name="TextBox 14"/>
          <p:cNvSpPr txBox="1">
            <a:spLocks noChangeArrowheads="1"/>
          </p:cNvSpPr>
          <p:nvPr/>
        </p:nvSpPr>
        <p:spPr bwMode="auto">
          <a:xfrm>
            <a:off x="2124075" y="980728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prstClr val="black"/>
                </a:solidFill>
              </a:rPr>
              <a:t>Hub-indexation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38928" name="TextBox 15"/>
          <p:cNvSpPr txBox="1">
            <a:spLocks noChangeArrowheads="1"/>
          </p:cNvSpPr>
          <p:nvPr/>
        </p:nvSpPr>
        <p:spPr bwMode="auto">
          <a:xfrm>
            <a:off x="6012160" y="3716338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prstClr val="black"/>
                </a:solidFill>
              </a:rPr>
              <a:t>Hub-indexation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38929" name="TextBox 16"/>
          <p:cNvSpPr txBox="1">
            <a:spLocks noChangeArrowheads="1"/>
          </p:cNvSpPr>
          <p:nvPr/>
        </p:nvSpPr>
        <p:spPr bwMode="auto">
          <a:xfrm>
            <a:off x="5508625" y="1125538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>
                <a:solidFill>
                  <a:prstClr val="black"/>
                </a:solidFill>
              </a:rPr>
              <a:t>Hub-indexation</a:t>
            </a:r>
            <a:endParaRPr lang="ru-RU" sz="1600" b="1">
              <a:solidFill>
                <a:prstClr val="black"/>
              </a:solidFill>
            </a:endParaRPr>
          </a:p>
        </p:txBody>
      </p:sp>
      <p:sp>
        <p:nvSpPr>
          <p:cNvPr id="38930" name="TextBox 17"/>
          <p:cNvSpPr txBox="1">
            <a:spLocks noChangeArrowheads="1"/>
          </p:cNvSpPr>
          <p:nvPr/>
        </p:nvSpPr>
        <p:spPr bwMode="auto">
          <a:xfrm>
            <a:off x="2820988" y="3716338"/>
            <a:ext cx="1441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>
                <a:solidFill>
                  <a:prstClr val="black"/>
                </a:solidFill>
              </a:rPr>
              <a:t>Oil-indexation</a:t>
            </a:r>
            <a:endParaRPr lang="ru-RU" sz="1600" b="1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79837" y="1125538"/>
            <a:ext cx="5189537" cy="13763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76375" y="3716338"/>
            <a:ext cx="7493000" cy="28813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8933" name="TextBox 20"/>
          <p:cNvSpPr txBox="1">
            <a:spLocks noChangeArrowheads="1"/>
          </p:cNvSpPr>
          <p:nvPr/>
        </p:nvSpPr>
        <p:spPr bwMode="auto">
          <a:xfrm>
            <a:off x="3779838" y="2182813"/>
            <a:ext cx="51156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prstClr val="black"/>
                </a:solidFill>
              </a:rPr>
              <a:t>Common </a:t>
            </a:r>
            <a:r>
              <a:rPr lang="en-US" sz="1600" dirty="0" smtClean="0">
                <a:solidFill>
                  <a:prstClr val="black"/>
                </a:solidFill>
              </a:rPr>
              <a:t>interests – downgrading price spiral for (RUS) gas 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38934" name="TextBox 21"/>
          <p:cNvSpPr txBox="1">
            <a:spLocks noChangeArrowheads="1"/>
          </p:cNvSpPr>
          <p:nvPr/>
        </p:nvSpPr>
        <p:spPr bwMode="auto">
          <a:xfrm>
            <a:off x="7291263" y="6260802"/>
            <a:ext cx="1673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prstClr val="black"/>
                </a:solidFill>
              </a:rPr>
              <a:t>Common interests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7" name="Умножение 26"/>
          <p:cNvSpPr/>
          <p:nvPr/>
        </p:nvSpPr>
        <p:spPr>
          <a:xfrm>
            <a:off x="2530475" y="1196752"/>
            <a:ext cx="914400" cy="9144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936" name="Скругленная прямоугольная выноска 28"/>
          <p:cNvSpPr>
            <a:spLocks noChangeArrowheads="1"/>
          </p:cNvSpPr>
          <p:nvPr/>
        </p:nvSpPr>
        <p:spPr bwMode="auto">
          <a:xfrm>
            <a:off x="0" y="2636838"/>
            <a:ext cx="3779838" cy="865187"/>
          </a:xfrm>
          <a:prstGeom prst="wedgeRoundRectCallout">
            <a:avLst>
              <a:gd name="adj1" fmla="val -11319"/>
              <a:gd name="adj2" fmla="val -101009"/>
              <a:gd name="adj3" fmla="val 16667"/>
            </a:avLst>
          </a:prstGeom>
          <a:solidFill>
            <a:srgbClr val="FF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Gazprom as price-taker from GAS BUYER’s  market (with no participation on it)? =&gt; NO GO</a:t>
            </a:r>
            <a:endParaRPr lang="ru-RU" b="1">
              <a:solidFill>
                <a:srgbClr val="FFFFFF"/>
              </a:solidFill>
            </a:endParaRPr>
          </a:p>
        </p:txBody>
      </p:sp>
      <p:sp>
        <p:nvSpPr>
          <p:cNvPr id="30" name="Стрелка вправо 29"/>
          <p:cNvSpPr/>
          <p:nvPr/>
        </p:nvSpPr>
        <p:spPr>
          <a:xfrm rot="1875480">
            <a:off x="2759075" y="4765675"/>
            <a:ext cx="1717675" cy="48577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1" name="Развернутая стрелка 30"/>
          <p:cNvSpPr/>
          <p:nvPr/>
        </p:nvSpPr>
        <p:spPr>
          <a:xfrm flipV="1">
            <a:off x="2123728" y="4797424"/>
            <a:ext cx="6264275" cy="1463378"/>
          </a:xfrm>
          <a:prstGeom prst="uturnArrow">
            <a:avLst>
              <a:gd name="adj1" fmla="val 20012"/>
              <a:gd name="adj2" fmla="val 22007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prstClr val="black"/>
                </a:solidFill>
                <a:latin typeface="Times New Roman" pitchFamily="18" charset="0"/>
              </a:rPr>
              <a:t>Oil</a:t>
            </a:r>
            <a:endParaRPr lang="ru-RU" sz="1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8939" name="TextBox 31"/>
          <p:cNvSpPr txBox="1">
            <a:spLocks noChangeArrowheads="1"/>
          </p:cNvSpPr>
          <p:nvPr/>
        </p:nvSpPr>
        <p:spPr bwMode="auto">
          <a:xfrm rot="1890902">
            <a:off x="2617788" y="5105400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>
                <a:solidFill>
                  <a:prstClr val="black"/>
                </a:solidFill>
              </a:rPr>
              <a:t>Hub-indexation</a:t>
            </a:r>
            <a:endParaRPr lang="ru-RU" sz="1600" b="1">
              <a:solidFill>
                <a:prstClr val="black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27538" y="5373688"/>
            <a:ext cx="1812924" cy="4556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FFFFFF"/>
                </a:solidFill>
                <a:latin typeface="Times New Roman" pitchFamily="18" charset="0"/>
              </a:rPr>
              <a:t>EU </a:t>
            </a:r>
            <a:r>
              <a:rPr lang="en-US" sz="1600" dirty="0" smtClean="0">
                <a:solidFill>
                  <a:srgbClr val="FFFFFF"/>
                </a:solidFill>
                <a:latin typeface="Times New Roman" pitchFamily="18" charset="0"/>
              </a:rPr>
              <a:t>hubs (trade)</a:t>
            </a:r>
            <a:endParaRPr lang="ru-RU" sz="16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5256213" y="4797425"/>
            <a:ext cx="323850" cy="57308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5" name="Стрелка вверх 34"/>
          <p:cNvSpPr/>
          <p:nvPr/>
        </p:nvSpPr>
        <p:spPr>
          <a:xfrm>
            <a:off x="4691063" y="4797425"/>
            <a:ext cx="312737" cy="550863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6" name="Стрелка вправо 35"/>
          <p:cNvSpPr/>
          <p:nvPr/>
        </p:nvSpPr>
        <p:spPr>
          <a:xfrm rot="19943237">
            <a:off x="6121837" y="4852226"/>
            <a:ext cx="1520664" cy="48418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7" name="Выгнутая вправо стрелка 36"/>
          <p:cNvSpPr/>
          <p:nvPr/>
        </p:nvSpPr>
        <p:spPr>
          <a:xfrm>
            <a:off x="3214688" y="4194175"/>
            <a:ext cx="420687" cy="74771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8" name="Выгнутая вниз стрелка 37"/>
          <p:cNvSpPr/>
          <p:nvPr/>
        </p:nvSpPr>
        <p:spPr>
          <a:xfrm rot="16764110">
            <a:off x="3335338" y="4462463"/>
            <a:ext cx="815975" cy="37782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9" name="Управляющая кнопка: справка 38">
            <a:hlinkClick r:id="" action="ppaction://noaction" highlightClick="1"/>
          </p:cNvPr>
          <p:cNvSpPr/>
          <p:nvPr/>
        </p:nvSpPr>
        <p:spPr>
          <a:xfrm>
            <a:off x="3228603" y="5805488"/>
            <a:ext cx="695325" cy="647700"/>
          </a:xfrm>
          <a:prstGeom prst="actionButtonHelp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" name="Овальная выноска 39"/>
          <p:cNvSpPr/>
          <p:nvPr/>
        </p:nvSpPr>
        <p:spPr>
          <a:xfrm>
            <a:off x="0" y="4930775"/>
            <a:ext cx="2124075" cy="1927225"/>
          </a:xfrm>
          <a:prstGeom prst="wedgeEllipseCallout">
            <a:avLst>
              <a:gd name="adj1" fmla="val 43456"/>
              <a:gd name="adj2" fmla="val -6364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FFFFFF"/>
                </a:solidFill>
                <a:latin typeface="Times New Roman" pitchFamily="18" charset="0"/>
              </a:rPr>
              <a:t>Gazprom as one of  price-makers at EU market?</a:t>
            </a:r>
            <a:endParaRPr lang="ru-RU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1" name="Овальная выноска 40"/>
          <p:cNvSpPr/>
          <p:nvPr/>
        </p:nvSpPr>
        <p:spPr>
          <a:xfrm>
            <a:off x="36513" y="3860800"/>
            <a:ext cx="1295400" cy="936625"/>
          </a:xfrm>
          <a:prstGeom prst="wedgeEllipseCallout">
            <a:avLst>
              <a:gd name="adj1" fmla="val 18376"/>
              <a:gd name="adj2" fmla="val 8110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>
                <a:solidFill>
                  <a:prstClr val="black"/>
                </a:solidFill>
                <a:latin typeface="Times New Roman" pitchFamily="18" charset="0"/>
              </a:rPr>
              <a:t>Role of DG COMP?</a:t>
            </a:r>
            <a:endParaRPr lang="ru-RU" sz="16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2" name="TextBox 44"/>
          <p:cNvSpPr txBox="1">
            <a:spLocks noChangeArrowheads="1"/>
          </p:cNvSpPr>
          <p:nvPr/>
        </p:nvSpPr>
        <p:spPr bwMode="auto">
          <a:xfrm>
            <a:off x="1691953" y="1908121"/>
            <a:ext cx="21599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prstClr val="black"/>
                </a:solidFill>
              </a:rPr>
              <a:t>Traditional </a:t>
            </a:r>
            <a:r>
              <a:rPr lang="en-US" sz="1600" b="1" dirty="0" smtClean="0">
                <a:solidFill>
                  <a:prstClr val="black"/>
                </a:solidFill>
              </a:rPr>
              <a:t>flexibility </a:t>
            </a:r>
            <a:r>
              <a:rPr lang="en-US" sz="1600" b="1" dirty="0">
                <a:solidFill>
                  <a:prstClr val="black"/>
                </a:solidFill>
              </a:rPr>
              <a:t>for </a:t>
            </a:r>
            <a:r>
              <a:rPr lang="en-US" sz="1600" b="1" dirty="0" smtClean="0">
                <a:solidFill>
                  <a:prstClr val="black"/>
                </a:solidFill>
              </a:rPr>
              <a:t>buyer</a:t>
            </a:r>
            <a:r>
              <a:rPr lang="ru-RU" sz="1600" b="1" dirty="0" smtClean="0">
                <a:solidFill>
                  <a:prstClr val="black"/>
                </a:solidFill>
              </a:rPr>
              <a:t> (</a:t>
            </a:r>
            <a:r>
              <a:rPr lang="en-US" sz="1600" b="1" dirty="0" smtClean="0">
                <a:solidFill>
                  <a:prstClr val="black"/>
                </a:solidFill>
              </a:rPr>
              <a:t>TOP)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79192" y="6258798"/>
            <a:ext cx="3113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 supplies to EU end-users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Выгнутая вниз стрелка 43"/>
          <p:cNvSpPr/>
          <p:nvPr/>
        </p:nvSpPr>
        <p:spPr>
          <a:xfrm rot="16200000">
            <a:off x="2094368" y="4818855"/>
            <a:ext cx="1717375" cy="37782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5" name="Выгнутая вправо стрелка 44"/>
          <p:cNvSpPr/>
          <p:nvPr/>
        </p:nvSpPr>
        <p:spPr>
          <a:xfrm rot="289809">
            <a:off x="2921288" y="4170689"/>
            <a:ext cx="420687" cy="187220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411760" y="6520259"/>
            <a:ext cx="5112990" cy="365125"/>
          </a:xfrm>
        </p:spPr>
        <p:txBody>
          <a:bodyPr/>
          <a:lstStyle/>
          <a:p>
            <a:r>
              <a:rPr lang="en-GB" dirty="0" err="1" smtClean="0"/>
              <a:t>A.Konoplyanik</a:t>
            </a:r>
            <a:r>
              <a:rPr lang="en-GB" dirty="0" smtClean="0"/>
              <a:t>, ENERGETIKA-XXI, SPB, 29.11.2013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76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924944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Russia – Asia Pacific  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A.Konoplyanik, ENERGETIKA-XXI, SPB, 29.11.2013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06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2155</Words>
  <Application>Microsoft Office PowerPoint</Application>
  <PresentationFormat>Экран (4:3)</PresentationFormat>
  <Paragraphs>193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7_Тема Office</vt:lpstr>
      <vt:lpstr>9_Тема Office</vt:lpstr>
      <vt:lpstr>14_Тема Office</vt:lpstr>
      <vt:lpstr>15_Тема Office</vt:lpstr>
      <vt:lpstr>16_Тема Office</vt:lpstr>
      <vt:lpstr>Российский газ: Сотрудничество со странами ЕС и АТР - эволюция подходов Russian gas: cooperation with EU &amp; Asia Pacific - evolution of the model</vt:lpstr>
      <vt:lpstr>Disclaimer</vt:lpstr>
      <vt:lpstr>Russia - EU</vt:lpstr>
      <vt:lpstr>New RF models for EU</vt:lpstr>
      <vt:lpstr>New model for EU #1: diversification of delivery routes </vt:lpstr>
      <vt:lpstr>Ukrainian by-passes: alternative gas pipelines to major RUS markets in EU (2 routes for each market)</vt:lpstr>
      <vt:lpstr>New model for EU #2: Evolution of gas value chain &amp; pricing mechanism of Russian gas to EU (1)</vt:lpstr>
      <vt:lpstr>New model for EU #2: Evolution of gas value chain &amp; pricing mechanism of Russian gas to EU (2)</vt:lpstr>
      <vt:lpstr>Russia – Asia Pacific  </vt:lpstr>
      <vt:lpstr>New RUS model for Asia Pacific: proactive approach?</vt:lpstr>
      <vt:lpstr>Two options of Russian gas export to China: which price is higher</vt:lpstr>
      <vt:lpstr>Thank you for your attention!  www.konoplyanik.ru andrey@konoplyanik.ru a.konoplyanik@gazpromexport.com </vt:lpstr>
      <vt:lpstr>Reserve slides</vt:lpstr>
      <vt:lpstr>New RUS model for EU gas market: reactive approach</vt:lpstr>
      <vt:lpstr>Russia-EU-Ukraine’s new circumstances: 22 days vs. 40+ years</vt:lpstr>
      <vt:lpstr>EU-Ukraine-Russia: in search for new post-2009 equilibrium with different aims &amp; different responds</vt:lpstr>
      <vt:lpstr>New risks, new challenges, new responds, “no return” points: the EU (1)</vt:lpstr>
      <vt:lpstr>New risks, new challenges, new responds, “no return” points: the EU (2)</vt:lpstr>
      <vt:lpstr>New risks, new challenges, new responds, “no return” points: Ukraine (1)</vt:lpstr>
      <vt:lpstr>New risks, new challenges, new responds, “no return” points: Ukraine (2)</vt:lpstr>
      <vt:lpstr>New risks, new challenges, new responds, “no return” points: Russia (1)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Сотрудничество со странами ЕС и АТР: эволюция подходов</dc:title>
  <dc:creator>Administrator</dc:creator>
  <cp:lastModifiedBy>Administrator</cp:lastModifiedBy>
  <cp:revision>28</cp:revision>
  <dcterms:created xsi:type="dcterms:W3CDTF">2013-11-08T12:58:01Z</dcterms:created>
  <dcterms:modified xsi:type="dcterms:W3CDTF">2013-12-02T12:58:09Z</dcterms:modified>
</cp:coreProperties>
</file>